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318" r:id="rId3"/>
    <p:sldId id="258" r:id="rId4"/>
    <p:sldId id="277" r:id="rId5"/>
    <p:sldId id="259" r:id="rId6"/>
    <p:sldId id="268" r:id="rId7"/>
    <p:sldId id="319" r:id="rId8"/>
    <p:sldId id="320" r:id="rId9"/>
    <p:sldId id="275" r:id="rId10"/>
    <p:sldId id="271" r:id="rId11"/>
    <p:sldId id="315" r:id="rId12"/>
  </p:sldIdLst>
  <p:sldSz cx="24384000" cy="13716000"/>
  <p:notesSz cx="6858000" cy="9144000"/>
  <p:embeddedFontLst>
    <p:embeddedFont>
      <p:font typeface="Balthazar" pitchFamily="2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Raleway" panose="020B0503030101060003" pitchFamily="34" charset="0"/>
      <p:regular r:id="rId19"/>
      <p:bold r:id="rId20"/>
      <p:italic r:id="rId21"/>
      <p:boldItalic r:id="rId22"/>
    </p:embeddedFont>
    <p:embeddedFont>
      <p:font typeface="Raleway Light" panose="020B0403030101060003" pitchFamily="34" charset="0"/>
      <p:regular r:id="rId23"/>
    </p:embeddedFont>
    <p:embeddedFont>
      <p:font typeface="Raleway SemiBold" panose="020B0703030101060003" pitchFamily="34" charset="0"/>
      <p:bold r:id="rId24"/>
    </p:embeddedFont>
    <p:embeddedFont>
      <p:font typeface="Roboto Condensed" pitchFamily="2" charset="0"/>
      <p:regular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E48"/>
    <a:srgbClr val="3A9A87"/>
    <a:srgbClr val="38A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30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97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Raleway" panose="020B0503030101060003" pitchFamily="34" charset="0"/>
        <a:ea typeface="Raleway" panose="020B0503030101060003" pitchFamily="34" charset="0"/>
        <a:cs typeface="Raleway" panose="020B0503030101060003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28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53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9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ETNA : ressources métier – sécurité numérique – foire aux questions</a:t>
            </a:r>
          </a:p>
          <a:p>
            <a:r>
              <a:rPr lang="fr-FR" dirty="0"/>
              <a:t>CANOPE : toutes les questions pour la classe</a:t>
            </a:r>
          </a:p>
          <a:p>
            <a:r>
              <a:rPr lang="fr-FR" dirty="0"/>
              <a:t>ISIDOOR : coffre-fort électronique pour le registre des données (pilotage – référentiel – protection des données – documents)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0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Astuce données sensibles : ne pas demander « </a:t>
            </a:r>
            <a:r>
              <a:rPr lang="fr-FR" dirty="0" err="1"/>
              <a:t>etes-vous</a:t>
            </a:r>
            <a:r>
              <a:rPr lang="fr-FR" dirty="0"/>
              <a:t> allergique au gluten ? » - mais plutôt : choix de menu – sans gluten</a:t>
            </a:r>
          </a:p>
          <a:p>
            <a:r>
              <a:rPr lang="fr-FR" dirty="0"/>
              <a:t>Pour la durée de conservation des données : </a:t>
            </a:r>
            <a:r>
              <a:rPr lang="fr-FR" dirty="0" err="1"/>
              <a:t>cf</a:t>
            </a:r>
            <a:r>
              <a:rPr lang="fr-FR" dirty="0"/>
              <a:t> document de référence</a:t>
            </a:r>
          </a:p>
        </p:txBody>
      </p:sp>
    </p:spTree>
    <p:extLst>
      <p:ext uri="{BB962C8B-B14F-4D97-AF65-F5344CB8AC3E}">
        <p14:creationId xmlns:p14="http://schemas.microsoft.com/office/powerpoint/2010/main" val="297936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la fuite est grave : il faut envoyer un courrier recommandé à chaque personne concernée</a:t>
            </a:r>
          </a:p>
          <a:p>
            <a:r>
              <a:rPr lang="fr-FR" dirty="0"/>
              <a:t>Copieurs : utiliser l’option « mot de passe »</a:t>
            </a:r>
          </a:p>
          <a:p>
            <a:r>
              <a:rPr lang="fr-FR" dirty="0"/>
              <a:t>Tutoriels </a:t>
            </a:r>
            <a:r>
              <a:rPr lang="fr-FR" dirty="0" err="1"/>
              <a:t>keepass</a:t>
            </a:r>
            <a:r>
              <a:rPr lang="fr-FR" dirty="0"/>
              <a:t> et </a:t>
            </a:r>
            <a:r>
              <a:rPr lang="fr-FR" dirty="0" err="1"/>
              <a:t>bitwarden</a:t>
            </a:r>
            <a:r>
              <a:rPr lang="fr-FR" dirty="0"/>
              <a:t> - https://www.ec44.fr/tice/mots-de-passe/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81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ble.com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ve Alt An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11861781" y="12938608"/>
            <a:ext cx="660438" cy="4719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A5E6C"/>
                </a:solidFill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rPr dirty="0"/>
              <a:t>–Johnny Appleseed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sz="quarter" idx="14"/>
          </p:nvPr>
        </p:nvSpPr>
        <p:spPr>
          <a:xfrm>
            <a:off x="2387600" y="6038295"/>
            <a:ext cx="19621500" cy="90281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/>
            </a:lvl1pPr>
          </a:lstStyle>
          <a:p>
            <a:r>
              <a:rPr dirty="0"/>
              <a:t>“</a:t>
            </a:r>
            <a:r>
              <a:rPr dirty="0" err="1"/>
              <a:t>Buraya</a:t>
            </a:r>
            <a:r>
              <a:rPr dirty="0"/>
              <a:t> </a:t>
            </a:r>
            <a:r>
              <a:rPr dirty="0" err="1"/>
              <a:t>bir</a:t>
            </a:r>
            <a:r>
              <a:rPr dirty="0"/>
              <a:t> </a:t>
            </a:r>
            <a:r>
              <a:rPr dirty="0" err="1"/>
              <a:t>alıntı</a:t>
            </a:r>
            <a:r>
              <a:rPr dirty="0"/>
              <a:t> </a:t>
            </a:r>
            <a:r>
              <a:rPr dirty="0" err="1"/>
              <a:t>yazın</a:t>
            </a:r>
            <a:r>
              <a:rPr dirty="0"/>
              <a:t>.” 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Altyazı">
    <p:bg>
      <p:bgPr>
        <a:solidFill>
          <a:srgbClr val="F5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9"/>
          <p:cNvGrpSpPr/>
          <p:nvPr/>
        </p:nvGrpSpPr>
        <p:grpSpPr>
          <a:xfrm>
            <a:off x="365945" y="13233973"/>
            <a:ext cx="151008" cy="406401"/>
            <a:chOff x="0" y="0"/>
            <a:chExt cx="151007" cy="406400"/>
          </a:xfrm>
        </p:grpSpPr>
        <p:sp>
          <p:nvSpPr>
            <p:cNvPr id="115" name="Shape 115"/>
            <p:cNvSpPr/>
            <p:nvPr/>
          </p:nvSpPr>
          <p:spPr>
            <a:xfrm>
              <a:off x="0" y="0"/>
              <a:ext cx="151008" cy="151008"/>
            </a:xfrm>
            <a:prstGeom prst="ellipse">
              <a:avLst/>
            </a:prstGeom>
            <a:solidFill>
              <a:srgbClr val="963A16"/>
            </a:solidFill>
            <a:ln w="508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0" y="97004"/>
              <a:ext cx="151008" cy="151008"/>
            </a:xfrm>
            <a:prstGeom prst="ellipse">
              <a:avLst/>
            </a:prstGeom>
            <a:solidFill>
              <a:srgbClr val="11583A"/>
            </a:solidFill>
            <a:ln w="508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0" y="190340"/>
              <a:ext cx="151008" cy="151008"/>
            </a:xfrm>
            <a:prstGeom prst="ellipse">
              <a:avLst/>
            </a:prstGeom>
            <a:solidFill>
              <a:srgbClr val="D49730"/>
            </a:solidFill>
            <a:ln w="508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151" y="281115"/>
              <a:ext cx="150639" cy="125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1" h="21600" extrusionOk="0">
                  <a:moveTo>
                    <a:pt x="9861" y="0"/>
                  </a:moveTo>
                  <a:cubicBezTo>
                    <a:pt x="7331" y="0"/>
                    <a:pt x="4803" y="1276"/>
                    <a:pt x="2873" y="3818"/>
                  </a:cubicBezTo>
                  <a:cubicBezTo>
                    <a:pt x="-840" y="8708"/>
                    <a:pt x="-939" y="16487"/>
                    <a:pt x="2492" y="21600"/>
                  </a:cubicBezTo>
                  <a:cubicBezTo>
                    <a:pt x="2627" y="21399"/>
                    <a:pt x="2727" y="21170"/>
                    <a:pt x="2873" y="20977"/>
                  </a:cubicBezTo>
                  <a:cubicBezTo>
                    <a:pt x="6733" y="15893"/>
                    <a:pt x="12989" y="15894"/>
                    <a:pt x="16849" y="20977"/>
                  </a:cubicBezTo>
                  <a:cubicBezTo>
                    <a:pt x="16995" y="21170"/>
                    <a:pt x="17095" y="21399"/>
                    <a:pt x="17230" y="21600"/>
                  </a:cubicBezTo>
                  <a:cubicBezTo>
                    <a:pt x="20661" y="16487"/>
                    <a:pt x="20562" y="8708"/>
                    <a:pt x="16849" y="3818"/>
                  </a:cubicBezTo>
                  <a:cubicBezTo>
                    <a:pt x="14919" y="1276"/>
                    <a:pt x="12391" y="0"/>
                    <a:pt x="9861" y="0"/>
                  </a:cubicBezTo>
                  <a:close/>
                </a:path>
              </a:pathLst>
            </a:custGeom>
            <a:solidFill>
              <a:srgbClr val="417F95"/>
            </a:solidFill>
            <a:ln w="508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</p:grpSp>
      <p:sp>
        <p:nvSpPr>
          <p:cNvPr id="120" name="Shape 120"/>
          <p:cNvSpPr/>
          <p:nvPr/>
        </p:nvSpPr>
        <p:spPr>
          <a:xfrm>
            <a:off x="439737" y="13231989"/>
            <a:ext cx="61972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 dirty="0" err="1">
                <a:latin typeface="Raleway Light" panose="020B0403030101060003" pitchFamily="34" charset="0"/>
              </a:rPr>
              <a:t>Buble</a:t>
            </a:r>
            <a:r>
              <a:rPr dirty="0">
                <a:latin typeface="Raleway Light" panose="020B0403030101060003" pitchFamily="34" charset="0"/>
              </a:rPr>
              <a:t> Project - Professional Keynote Template 2015</a:t>
            </a:r>
          </a:p>
        </p:txBody>
      </p:sp>
      <p:sp>
        <p:nvSpPr>
          <p:cNvPr id="121" name="Shape 121"/>
          <p:cNvSpPr/>
          <p:nvPr/>
        </p:nvSpPr>
        <p:spPr>
          <a:xfrm>
            <a:off x="21829761" y="13231989"/>
            <a:ext cx="208390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rPr dirty="0">
                <a:latin typeface="Raleway Light" panose="020B0403030101060003" pitchFamily="34" charset="0"/>
              </a:rPr>
              <a:t> </a:t>
            </a:r>
            <a:r>
              <a:rPr u="sng" dirty="0">
                <a:latin typeface="Raleway Light" panose="020B0403030101060003" pitchFamily="34" charset="0"/>
                <a:hlinkClick r:id="rId2"/>
              </a:rPr>
              <a:t>www.buble.com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11861781" y="13202223"/>
            <a:ext cx="660438" cy="4719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3" name="Shape 123"/>
          <p:cNvSpPr/>
          <p:nvPr/>
        </p:nvSpPr>
        <p:spPr>
          <a:xfrm flipV="1">
            <a:off x="5815065" y="2149918"/>
            <a:ext cx="12753870" cy="1"/>
          </a:xfrm>
          <a:prstGeom prst="line">
            <a:avLst/>
          </a:prstGeom>
          <a:ln w="25400">
            <a:solidFill>
              <a:srgbClr val="93929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>
              <a:latin typeface="Raleway Light" panose="020B0403030101060003" pitchFamily="34" charset="0"/>
            </a:endParaRPr>
          </a:p>
        </p:txBody>
      </p:sp>
      <p:sp>
        <p:nvSpPr>
          <p:cNvPr id="124" name="Shape 124"/>
          <p:cNvSpPr/>
          <p:nvPr/>
        </p:nvSpPr>
        <p:spPr>
          <a:xfrm flipV="1">
            <a:off x="-73094" y="13233010"/>
            <a:ext cx="24384001" cy="1"/>
          </a:xfrm>
          <a:prstGeom prst="line">
            <a:avLst/>
          </a:prstGeom>
          <a:ln w="25400">
            <a:solidFill>
              <a:srgbClr val="93929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>
              <a:latin typeface="Raleway Light" panose="020B0403030101060003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Yat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dirty="0" err="1"/>
              <a:t>Başlık</a:t>
            </a:r>
            <a:r>
              <a:rPr dirty="0"/>
              <a:t> </a:t>
            </a:r>
            <a:r>
              <a:rPr dirty="0" err="1"/>
              <a:t>Metni</a:t>
            </a:r>
            <a:endParaRPr dirty="0"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Bir</a:t>
            </a:r>
          </a:p>
          <a:p>
            <a:pPr lvl="1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İki</a:t>
            </a:r>
            <a:endParaRPr dirty="0"/>
          </a:p>
          <a:p>
            <a:pPr lvl="2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Üç</a:t>
            </a:r>
            <a:endParaRPr dirty="0"/>
          </a:p>
          <a:p>
            <a:pPr lvl="3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Dört</a:t>
            </a:r>
            <a:endParaRPr dirty="0"/>
          </a:p>
          <a:p>
            <a:pPr lvl="4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Beş</a:t>
            </a:r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 err="1"/>
              <a:t>Başlık</a:t>
            </a:r>
            <a:r>
              <a:rPr dirty="0"/>
              <a:t> </a:t>
            </a:r>
            <a:r>
              <a:rPr dirty="0" err="1"/>
              <a:t>Metni</a:t>
            </a:r>
            <a:endParaRPr dirty="0"/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Düş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dirty="0" err="1"/>
              <a:t>Başlık</a:t>
            </a:r>
            <a:r>
              <a:rPr dirty="0"/>
              <a:t> </a:t>
            </a:r>
            <a:r>
              <a:rPr dirty="0" err="1"/>
              <a:t>Metni</a:t>
            </a:r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Bir</a:t>
            </a:r>
          </a:p>
          <a:p>
            <a:pPr lvl="1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İki</a:t>
            </a:r>
            <a:endParaRPr dirty="0"/>
          </a:p>
          <a:p>
            <a:pPr lvl="2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Üç</a:t>
            </a:r>
            <a:endParaRPr dirty="0"/>
          </a:p>
          <a:p>
            <a:pPr lvl="3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Dört</a:t>
            </a:r>
            <a:endParaRPr dirty="0"/>
          </a:p>
          <a:p>
            <a:pPr lvl="4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Beş</a:t>
            </a:r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Ü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 err="1"/>
              <a:t>Başlık</a:t>
            </a:r>
            <a:r>
              <a:rPr dirty="0"/>
              <a:t> </a:t>
            </a:r>
            <a:r>
              <a:rPr dirty="0" err="1"/>
              <a:t>Metni</a:t>
            </a:r>
            <a:endParaRPr dirty="0"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 err="1"/>
              <a:t>Başlık</a:t>
            </a:r>
            <a:r>
              <a:rPr dirty="0"/>
              <a:t> </a:t>
            </a:r>
            <a:r>
              <a:rPr dirty="0" err="1"/>
              <a:t>Metni</a:t>
            </a:r>
            <a:endParaRPr dirty="0"/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Bir</a:t>
            </a:r>
          </a:p>
          <a:p>
            <a:pPr lvl="1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İki</a:t>
            </a:r>
            <a:endParaRPr dirty="0"/>
          </a:p>
          <a:p>
            <a:pPr lvl="2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Üç</a:t>
            </a:r>
            <a:endParaRPr dirty="0"/>
          </a:p>
          <a:p>
            <a:pPr lvl="3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Dört</a:t>
            </a:r>
            <a:endParaRPr dirty="0"/>
          </a:p>
          <a:p>
            <a:pPr lvl="4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Beş</a:t>
            </a:r>
            <a:endParaRPr dirty="0"/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 err="1"/>
              <a:t>Başlık</a:t>
            </a:r>
            <a:r>
              <a:rPr dirty="0"/>
              <a:t> </a:t>
            </a:r>
            <a:r>
              <a:rPr dirty="0" err="1"/>
              <a:t>Metni</a:t>
            </a:r>
            <a:endParaRPr dirty="0"/>
          </a:p>
        </p:txBody>
      </p:sp>
      <p:sp>
        <p:nvSpPr>
          <p:cNvPr id="65" name="Shape 65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Bir</a:t>
            </a:r>
          </a:p>
          <a:p>
            <a:pPr lvl="1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İki</a:t>
            </a:r>
            <a:endParaRPr dirty="0"/>
          </a:p>
          <a:p>
            <a:pPr lvl="2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Üç</a:t>
            </a:r>
            <a:endParaRPr dirty="0"/>
          </a:p>
          <a:p>
            <a:pPr lvl="3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Dört</a:t>
            </a:r>
            <a:endParaRPr dirty="0"/>
          </a:p>
          <a:p>
            <a:pPr lvl="4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Beş</a:t>
            </a:r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Bir</a:t>
            </a:r>
          </a:p>
          <a:p>
            <a:pPr lvl="1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İki</a:t>
            </a:r>
            <a:endParaRPr dirty="0"/>
          </a:p>
          <a:p>
            <a:pPr lvl="2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Üç</a:t>
            </a:r>
            <a:endParaRPr dirty="0"/>
          </a:p>
          <a:p>
            <a:pPr lvl="3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Dört</a:t>
            </a:r>
            <a:endParaRPr dirty="0"/>
          </a:p>
          <a:p>
            <a:pPr lvl="4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Beş</a:t>
            </a:r>
            <a:endParaRPr dirty="0"/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2" name="Shape 82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3" name="Shape 83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Başlık</a:t>
            </a:r>
            <a:r>
              <a:rPr dirty="0"/>
              <a:t> </a:t>
            </a:r>
            <a:r>
              <a:rPr dirty="0" err="1"/>
              <a:t>Metni</a:t>
            </a:r>
            <a:endParaRPr dirty="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Bir</a:t>
            </a:r>
          </a:p>
          <a:p>
            <a:pPr lvl="1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İki</a:t>
            </a:r>
            <a:endParaRPr dirty="0"/>
          </a:p>
          <a:p>
            <a:pPr lvl="2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Üç</a:t>
            </a:r>
            <a:endParaRPr dirty="0"/>
          </a:p>
          <a:p>
            <a:pPr lvl="3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Dört</a:t>
            </a:r>
            <a:endParaRPr dirty="0"/>
          </a:p>
          <a:p>
            <a:pPr lvl="4"/>
            <a:r>
              <a:rPr dirty="0" err="1"/>
              <a:t>Gövde</a:t>
            </a:r>
            <a:r>
              <a:rPr dirty="0"/>
              <a:t> </a:t>
            </a:r>
            <a:r>
              <a:rPr dirty="0" err="1"/>
              <a:t>Düzeyi</a:t>
            </a:r>
            <a:r>
              <a:rPr dirty="0"/>
              <a:t> </a:t>
            </a:r>
            <a:r>
              <a:rPr dirty="0" err="1"/>
              <a:t>Beş</a:t>
            </a:r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855431" y="13081000"/>
            <a:ext cx="66043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Raleway Light" panose="020B0403030101060003" pitchFamily="34" charset="0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 Light" panose="020B0403030101060003" pitchFamily="34" charset="0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 Light" panose="020B0403030101060003" pitchFamily="34" charset="0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 Light" panose="020B0403030101060003" pitchFamily="34" charset="0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 Light" panose="020B0403030101060003" pitchFamily="34" charset="0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 Light" panose="020B0403030101060003" pitchFamily="34" charset="0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Raleway Light" panose="020B0403030101060003" pitchFamily="34" charset="0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ra.ac-nantes.fr/securite-numerique-999035.kjsp?RH=1476883514572&amp;RF=147688351457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nil.fr/fr/rgpd-passer-a-laction" TargetMode="External"/><Relationship Id="rId5" Type="http://schemas.openxmlformats.org/officeDocument/2006/relationships/hyperlink" Target="https://www.isidoor.org/" TargetMode="External"/><Relationship Id="rId4" Type="http://schemas.openxmlformats.org/officeDocument/2006/relationships/hyperlink" Target="https://www.reseau-canope.fr/les-donnees-a-caractere-personnel/introduction.html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hyperlink" Target="https://www.hack-academy.fr/home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7"/>
          <p:cNvGrpSpPr/>
          <p:nvPr/>
        </p:nvGrpSpPr>
        <p:grpSpPr>
          <a:xfrm>
            <a:off x="1500779" y="2165486"/>
            <a:ext cx="21382457" cy="6368632"/>
            <a:chOff x="-7500339" y="-1654618"/>
            <a:chExt cx="21382457" cy="6368628"/>
          </a:xfrm>
        </p:grpSpPr>
        <p:sp>
          <p:nvSpPr>
            <p:cNvPr id="133" name="Shape 133"/>
            <p:cNvSpPr/>
            <p:nvPr/>
          </p:nvSpPr>
          <p:spPr>
            <a:xfrm>
              <a:off x="-7500339" y="-1654618"/>
              <a:ext cx="21382457" cy="5427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r>
                <a:rPr lang="fr-FR" dirty="0"/>
                <a:t>CO</a:t>
              </a:r>
              <a:r>
                <a:rPr dirty="0"/>
                <a:t>N</a:t>
              </a:r>
              <a:r>
                <a:rPr lang="fr-FR" dirty="0" err="1"/>
                <a:t>F</a:t>
              </a:r>
              <a:r>
                <a:rPr lang="fr-FR" sz="17300" dirty="0" err="1">
                  <a:solidFill>
                    <a:schemeClr val="accent1"/>
                  </a:solidFill>
                  <a:latin typeface="Balthazar" pitchFamily="2" charset="0"/>
                  <a:ea typeface="Cambria" panose="02040503050406030204" pitchFamily="18" charset="0"/>
                </a:rPr>
                <a:t>i</a:t>
              </a:r>
              <a:r>
                <a:rPr lang="fr-FR" dirty="0" err="1"/>
                <a:t>ANCE</a:t>
              </a:r>
              <a:r>
                <a:rPr lang="fr-FR" dirty="0"/>
                <a:t>   &amp;  </a:t>
              </a:r>
              <a:r>
                <a:rPr lang="fr-FR" dirty="0" err="1"/>
                <a:t>RESPONSAB</a:t>
              </a:r>
              <a:r>
                <a:rPr lang="fr-FR" sz="17300" dirty="0" err="1">
                  <a:solidFill>
                    <a:srgbClr val="3A9A87"/>
                  </a:solidFill>
                  <a:latin typeface="Balthazar" pitchFamily="2" charset="0"/>
                  <a:ea typeface="Cambria" panose="02040503050406030204" pitchFamily="18" charset="0"/>
                  <a:sym typeface="Helvetica Light"/>
                </a:rPr>
                <a:t>i</a:t>
              </a:r>
              <a:r>
                <a:rPr lang="fr-FR" dirty="0" err="1"/>
                <a:t>L</a:t>
              </a:r>
              <a:r>
                <a:rPr lang="fr-FR" sz="17300" dirty="0" err="1">
                  <a:solidFill>
                    <a:srgbClr val="FBBE48"/>
                  </a:solidFill>
                  <a:latin typeface="Balthazar" pitchFamily="2" charset="0"/>
                  <a:ea typeface="Cambria" panose="02040503050406030204" pitchFamily="18" charset="0"/>
                </a:rPr>
                <a:t>i</a:t>
              </a:r>
              <a:r>
                <a:rPr lang="fr-FR" dirty="0" err="1"/>
                <a:t>TE</a:t>
              </a:r>
              <a:endParaRPr lang="fr-FR" dirty="0"/>
            </a:p>
            <a:p>
              <a:r>
                <a:rPr lang="fr-FR" dirty="0" err="1"/>
                <a:t>NUMER</a:t>
              </a:r>
              <a:r>
                <a:rPr lang="fr-FR" sz="17300" dirty="0" err="1">
                  <a:solidFill>
                    <a:schemeClr val="accent5"/>
                  </a:solidFill>
                  <a:latin typeface="Balthazar" pitchFamily="2" charset="0"/>
                  <a:ea typeface="Cambria" panose="02040503050406030204" pitchFamily="18" charset="0"/>
                  <a:sym typeface="Helvetica Light"/>
                </a:rPr>
                <a:t>i</a:t>
              </a:r>
              <a:r>
                <a:rPr lang="fr-FR" dirty="0" err="1"/>
                <a:t>QUES</a:t>
              </a:r>
              <a:endParaRPr dirty="0"/>
            </a:p>
          </p:txBody>
        </p:sp>
        <p:sp>
          <p:nvSpPr>
            <p:cNvPr id="136" name="Shape 136"/>
            <p:cNvSpPr/>
            <p:nvPr/>
          </p:nvSpPr>
          <p:spPr>
            <a:xfrm>
              <a:off x="-2804342" y="3995865"/>
              <a:ext cx="11990462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r>
                <a:rPr lang="fr-FR" sz="4000" dirty="0"/>
                <a:t>Règlement Général sur la Protection des Données</a:t>
              </a:r>
              <a:endParaRPr sz="4000" dirty="0"/>
            </a:p>
          </p:txBody>
        </p:sp>
      </p:grpSp>
      <p:pic>
        <p:nvPicPr>
          <p:cNvPr id="4" name="Image 3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0E9CFB05-D075-4797-A8A6-704DFC0FC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9235440"/>
            <a:ext cx="5852160" cy="32918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roup 426"/>
          <p:cNvGrpSpPr/>
          <p:nvPr/>
        </p:nvGrpSpPr>
        <p:grpSpPr>
          <a:xfrm>
            <a:off x="16393721" y="3464435"/>
            <a:ext cx="2378856" cy="1639128"/>
            <a:chOff x="1363574" y="0"/>
            <a:chExt cx="2378856" cy="1639127"/>
          </a:xfrm>
        </p:grpSpPr>
        <p:sp>
          <p:nvSpPr>
            <p:cNvPr id="423" name="Shape 423"/>
            <p:cNvSpPr/>
            <p:nvPr/>
          </p:nvSpPr>
          <p:spPr>
            <a:xfrm>
              <a:off x="1975339" y="0"/>
              <a:ext cx="1155320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>
                  <a:solidFill>
                    <a:srgbClr val="3A9A87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t>02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1363574" y="1074870"/>
              <a:ext cx="2378856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3A9A87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INVENTAIRE</a:t>
              </a:r>
              <a:endParaRPr dirty="0"/>
            </a:p>
          </p:txBody>
        </p:sp>
      </p:grpSp>
      <p:grpSp>
        <p:nvGrpSpPr>
          <p:cNvPr id="430" name="Group 430"/>
          <p:cNvGrpSpPr/>
          <p:nvPr/>
        </p:nvGrpSpPr>
        <p:grpSpPr>
          <a:xfrm>
            <a:off x="3835721" y="3528066"/>
            <a:ext cx="2787623" cy="1639128"/>
            <a:chOff x="1159189" y="0"/>
            <a:chExt cx="2787622" cy="1639127"/>
          </a:xfrm>
        </p:grpSpPr>
        <p:sp>
          <p:nvSpPr>
            <p:cNvPr id="427" name="Shape 427"/>
            <p:cNvSpPr/>
            <p:nvPr/>
          </p:nvSpPr>
          <p:spPr>
            <a:xfrm>
              <a:off x="2014010" y="0"/>
              <a:ext cx="1077977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>
                  <a:solidFill>
                    <a:srgbClr val="CD321B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dirty="0"/>
                <a:t>01</a:t>
              </a:r>
            </a:p>
          </p:txBody>
        </p:sp>
        <p:sp>
          <p:nvSpPr>
            <p:cNvPr id="428" name="Shape 428"/>
            <p:cNvSpPr/>
            <p:nvPr/>
          </p:nvSpPr>
          <p:spPr>
            <a:xfrm>
              <a:off x="1159189" y="1074870"/>
              <a:ext cx="2787622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CD321B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INFORMATION</a:t>
              </a:r>
              <a:endParaRPr dirty="0"/>
            </a:p>
          </p:txBody>
        </p:sp>
      </p:grpSp>
      <p:grpSp>
        <p:nvGrpSpPr>
          <p:cNvPr id="434" name="Group 434"/>
          <p:cNvGrpSpPr/>
          <p:nvPr/>
        </p:nvGrpSpPr>
        <p:grpSpPr>
          <a:xfrm>
            <a:off x="3629701" y="6825528"/>
            <a:ext cx="1950855" cy="1637022"/>
            <a:chOff x="1577574" y="0"/>
            <a:chExt cx="1950854" cy="1637021"/>
          </a:xfrm>
        </p:grpSpPr>
        <p:sp>
          <p:nvSpPr>
            <p:cNvPr id="431" name="Shape 431"/>
            <p:cNvSpPr/>
            <p:nvPr/>
          </p:nvSpPr>
          <p:spPr>
            <a:xfrm>
              <a:off x="1977561" y="0"/>
              <a:ext cx="1150875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>
                  <a:solidFill>
                    <a:srgbClr val="FBBE48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t>03</a:t>
              </a:r>
            </a:p>
          </p:txBody>
        </p:sp>
        <p:sp>
          <p:nvSpPr>
            <p:cNvPr id="432" name="Shape 432"/>
            <p:cNvSpPr/>
            <p:nvPr/>
          </p:nvSpPr>
          <p:spPr>
            <a:xfrm>
              <a:off x="1577574" y="1072764"/>
              <a:ext cx="1950854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BBE48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SECURITE</a:t>
              </a:r>
              <a:endParaRPr dirty="0"/>
            </a:p>
          </p:txBody>
        </p:sp>
      </p:grpSp>
      <p:grpSp>
        <p:nvGrpSpPr>
          <p:cNvPr id="438" name="Group 438"/>
          <p:cNvGrpSpPr/>
          <p:nvPr/>
        </p:nvGrpSpPr>
        <p:grpSpPr>
          <a:xfrm>
            <a:off x="2433708" y="10157733"/>
            <a:ext cx="5105999" cy="2237079"/>
            <a:chOff x="0" y="0"/>
            <a:chExt cx="5105998" cy="2237077"/>
          </a:xfrm>
        </p:grpSpPr>
        <p:sp>
          <p:nvSpPr>
            <p:cNvPr id="435" name="Shape 435"/>
            <p:cNvSpPr/>
            <p:nvPr/>
          </p:nvSpPr>
          <p:spPr>
            <a:xfrm>
              <a:off x="1976672" y="0"/>
              <a:ext cx="1152653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>
                  <a:solidFill>
                    <a:srgbClr val="4A5E6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dirty="0"/>
                <a:t>05</a:t>
              </a:r>
            </a:p>
          </p:txBody>
        </p:sp>
        <p:sp>
          <p:nvSpPr>
            <p:cNvPr id="436" name="Shape 436"/>
            <p:cNvSpPr/>
            <p:nvPr/>
          </p:nvSpPr>
          <p:spPr>
            <a:xfrm>
              <a:off x="974044" y="1072764"/>
              <a:ext cx="3157916" cy="5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4A5E6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BONS REFLEXES</a:t>
              </a:r>
              <a:endParaRPr dirty="0"/>
            </a:p>
          </p:txBody>
        </p:sp>
        <p:sp>
          <p:nvSpPr>
            <p:cNvPr id="437" name="Shape 437"/>
            <p:cNvSpPr/>
            <p:nvPr/>
          </p:nvSpPr>
          <p:spPr>
            <a:xfrm>
              <a:off x="0" y="1857486"/>
              <a:ext cx="5105998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4A5E6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dirty="0"/>
                <a:t>.</a:t>
              </a:r>
            </a:p>
          </p:txBody>
        </p:sp>
      </p:grpSp>
      <p:grpSp>
        <p:nvGrpSpPr>
          <p:cNvPr id="442" name="Group 442"/>
          <p:cNvGrpSpPr/>
          <p:nvPr/>
        </p:nvGrpSpPr>
        <p:grpSpPr>
          <a:xfrm>
            <a:off x="17746554" y="7833632"/>
            <a:ext cx="3162725" cy="1639128"/>
            <a:chOff x="971637" y="0"/>
            <a:chExt cx="3162724" cy="1639127"/>
          </a:xfrm>
        </p:grpSpPr>
        <p:sp>
          <p:nvSpPr>
            <p:cNvPr id="439" name="Shape 439"/>
            <p:cNvSpPr/>
            <p:nvPr/>
          </p:nvSpPr>
          <p:spPr>
            <a:xfrm>
              <a:off x="1974893" y="0"/>
              <a:ext cx="1156209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>
                  <a:solidFill>
                    <a:srgbClr val="38A6C4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t>04</a:t>
              </a:r>
            </a:p>
          </p:txBody>
        </p:sp>
        <p:sp>
          <p:nvSpPr>
            <p:cNvPr id="440" name="Shape 440"/>
            <p:cNvSpPr/>
            <p:nvPr/>
          </p:nvSpPr>
          <p:spPr>
            <a:xfrm>
              <a:off x="971637" y="1074870"/>
              <a:ext cx="3162724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38A6C4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TRANSPARENCE</a:t>
              </a:r>
              <a:endParaRPr dirty="0"/>
            </a:p>
          </p:txBody>
        </p:sp>
      </p:grpSp>
      <p:sp>
        <p:nvSpPr>
          <p:cNvPr id="443" name="Shape 443"/>
          <p:cNvSpPr/>
          <p:nvPr/>
        </p:nvSpPr>
        <p:spPr>
          <a:xfrm>
            <a:off x="1480571" y="1199549"/>
            <a:ext cx="22834204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600">
                <a:solidFill>
                  <a:srgbClr val="4A5E6C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rPr lang="fr-FR" dirty="0"/>
              <a:t>SYNTHESE DU PLAN D’ACTION</a:t>
            </a:r>
            <a:endParaRPr dirty="0"/>
          </a:p>
        </p:txBody>
      </p:sp>
      <p:grpSp>
        <p:nvGrpSpPr>
          <p:cNvPr id="457" name="Group 457"/>
          <p:cNvGrpSpPr/>
          <p:nvPr/>
        </p:nvGrpSpPr>
        <p:grpSpPr>
          <a:xfrm>
            <a:off x="8053009" y="3544818"/>
            <a:ext cx="8277982" cy="10185017"/>
            <a:chOff x="-1" y="0"/>
            <a:chExt cx="8277981" cy="10185015"/>
          </a:xfrm>
        </p:grpSpPr>
        <p:sp>
          <p:nvSpPr>
            <p:cNvPr id="445" name="Shape 445"/>
            <p:cNvSpPr/>
            <p:nvPr/>
          </p:nvSpPr>
          <p:spPr>
            <a:xfrm flipH="1">
              <a:off x="143700" y="7170815"/>
              <a:ext cx="7471550" cy="301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extrusionOk="0">
                  <a:moveTo>
                    <a:pt x="40" y="116"/>
                  </a:moveTo>
                  <a:cubicBezTo>
                    <a:pt x="-30" y="922"/>
                    <a:pt x="-7" y="1761"/>
                    <a:pt x="107" y="2536"/>
                  </a:cubicBezTo>
                  <a:cubicBezTo>
                    <a:pt x="230" y="3370"/>
                    <a:pt x="452" y="4093"/>
                    <a:pt x="744" y="4607"/>
                  </a:cubicBezTo>
                  <a:cubicBezTo>
                    <a:pt x="455" y="5794"/>
                    <a:pt x="333" y="7186"/>
                    <a:pt x="398" y="8564"/>
                  </a:cubicBezTo>
                  <a:cubicBezTo>
                    <a:pt x="482" y="10360"/>
                    <a:pt x="872" y="11981"/>
                    <a:pt x="1469" y="13017"/>
                  </a:cubicBezTo>
                  <a:cubicBezTo>
                    <a:pt x="2580" y="13681"/>
                    <a:pt x="3728" y="13894"/>
                    <a:pt x="4866" y="13647"/>
                  </a:cubicBezTo>
                  <a:cubicBezTo>
                    <a:pt x="5476" y="13515"/>
                    <a:pt x="6080" y="13251"/>
                    <a:pt x="6672" y="12859"/>
                  </a:cubicBezTo>
                  <a:cubicBezTo>
                    <a:pt x="6783" y="13885"/>
                    <a:pt x="6903" y="14906"/>
                    <a:pt x="7031" y="15921"/>
                  </a:cubicBezTo>
                  <a:cubicBezTo>
                    <a:pt x="7173" y="17045"/>
                    <a:pt x="7325" y="18161"/>
                    <a:pt x="7487" y="19267"/>
                  </a:cubicBezTo>
                  <a:lnTo>
                    <a:pt x="7202" y="21600"/>
                  </a:lnTo>
                  <a:lnTo>
                    <a:pt x="21570" y="21600"/>
                  </a:lnTo>
                  <a:cubicBezTo>
                    <a:pt x="19983" y="19072"/>
                    <a:pt x="18765" y="15345"/>
                    <a:pt x="18097" y="10968"/>
                  </a:cubicBezTo>
                  <a:cubicBezTo>
                    <a:pt x="17563" y="7473"/>
                    <a:pt x="17402" y="3695"/>
                    <a:pt x="17630" y="0"/>
                  </a:cubicBezTo>
                  <a:lnTo>
                    <a:pt x="40" y="116"/>
                  </a:lnTo>
                  <a:close/>
                </a:path>
              </a:pathLst>
            </a:custGeom>
            <a:solidFill>
              <a:srgbClr val="4A5E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 flipH="1">
              <a:off x="13865" y="3842058"/>
              <a:ext cx="5343810" cy="337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30" y="163"/>
                  </a:moveTo>
                  <a:lnTo>
                    <a:pt x="21600" y="0"/>
                  </a:lnTo>
                  <a:cubicBezTo>
                    <a:pt x="21344" y="3668"/>
                    <a:pt x="20752" y="7257"/>
                    <a:pt x="19842" y="10653"/>
                  </a:cubicBezTo>
                  <a:cubicBezTo>
                    <a:pt x="19457" y="12093"/>
                    <a:pt x="19015" y="13494"/>
                    <a:pt x="18453" y="14778"/>
                  </a:cubicBezTo>
                  <a:cubicBezTo>
                    <a:pt x="17710" y="16475"/>
                    <a:pt x="16770" y="17938"/>
                    <a:pt x="16102" y="19711"/>
                  </a:cubicBezTo>
                  <a:cubicBezTo>
                    <a:pt x="15881" y="20298"/>
                    <a:pt x="15692" y="20914"/>
                    <a:pt x="15538" y="21552"/>
                  </a:cubicBezTo>
                  <a:lnTo>
                    <a:pt x="0" y="21600"/>
                  </a:lnTo>
                  <a:lnTo>
                    <a:pt x="112" y="194"/>
                  </a:lnTo>
                  <a:lnTo>
                    <a:pt x="3530" y="163"/>
                  </a:lnTo>
                  <a:close/>
                </a:path>
              </a:pathLst>
            </a:custGeom>
            <a:solidFill>
              <a:srgbClr val="FBBE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 flipH="1">
              <a:off x="2028297" y="0"/>
              <a:ext cx="5669346" cy="3880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extrusionOk="0">
                  <a:moveTo>
                    <a:pt x="20883" y="21502"/>
                  </a:moveTo>
                  <a:lnTo>
                    <a:pt x="0" y="21439"/>
                  </a:lnTo>
                  <a:cubicBezTo>
                    <a:pt x="25" y="18794"/>
                    <a:pt x="308" y="16168"/>
                    <a:pt x="843" y="13640"/>
                  </a:cubicBezTo>
                  <a:cubicBezTo>
                    <a:pt x="1404" y="10983"/>
                    <a:pt x="2237" y="8463"/>
                    <a:pt x="3312" y="6164"/>
                  </a:cubicBezTo>
                  <a:cubicBezTo>
                    <a:pt x="4427" y="4239"/>
                    <a:pt x="5831" y="2711"/>
                    <a:pt x="7416" y="1696"/>
                  </a:cubicBezTo>
                  <a:cubicBezTo>
                    <a:pt x="8963" y="706"/>
                    <a:pt x="10622" y="234"/>
                    <a:pt x="12283" y="68"/>
                  </a:cubicBezTo>
                  <a:cubicBezTo>
                    <a:pt x="13937" y="-98"/>
                    <a:pt x="15612" y="39"/>
                    <a:pt x="17266" y="487"/>
                  </a:cubicBezTo>
                  <a:lnTo>
                    <a:pt x="21600" y="3163"/>
                  </a:lnTo>
                  <a:lnTo>
                    <a:pt x="20883" y="21502"/>
                  </a:lnTo>
                  <a:close/>
                </a:path>
              </a:pathLst>
            </a:custGeom>
            <a:solidFill>
              <a:srgbClr val="3A9A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 flipH="1">
              <a:off x="4437035" y="2991043"/>
              <a:ext cx="3840945" cy="507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264" extrusionOk="0">
                  <a:moveTo>
                    <a:pt x="11552" y="34"/>
                  </a:moveTo>
                  <a:cubicBezTo>
                    <a:pt x="12853" y="91"/>
                    <a:pt x="13704" y="1078"/>
                    <a:pt x="13234" y="1986"/>
                  </a:cubicBezTo>
                  <a:cubicBezTo>
                    <a:pt x="13058" y="2327"/>
                    <a:pt x="12688" y="2605"/>
                    <a:pt x="12614" y="2965"/>
                  </a:cubicBezTo>
                  <a:cubicBezTo>
                    <a:pt x="12574" y="3162"/>
                    <a:pt x="12628" y="3364"/>
                    <a:pt x="12767" y="3534"/>
                  </a:cubicBezTo>
                  <a:lnTo>
                    <a:pt x="21404" y="3681"/>
                  </a:lnTo>
                  <a:lnTo>
                    <a:pt x="21453" y="9647"/>
                  </a:lnTo>
                  <a:cubicBezTo>
                    <a:pt x="21067" y="9809"/>
                    <a:pt x="20605" y="9837"/>
                    <a:pt x="20188" y="9724"/>
                  </a:cubicBezTo>
                  <a:cubicBezTo>
                    <a:pt x="19700" y="9592"/>
                    <a:pt x="19330" y="9274"/>
                    <a:pt x="18820" y="9163"/>
                  </a:cubicBezTo>
                  <a:cubicBezTo>
                    <a:pt x="17638" y="8905"/>
                    <a:pt x="16530" y="9711"/>
                    <a:pt x="16842" y="10600"/>
                  </a:cubicBezTo>
                  <a:cubicBezTo>
                    <a:pt x="16676" y="11604"/>
                    <a:pt x="18073" y="12342"/>
                    <a:pt x="19285" y="11892"/>
                  </a:cubicBezTo>
                  <a:cubicBezTo>
                    <a:pt x="19779" y="11708"/>
                    <a:pt x="20135" y="11310"/>
                    <a:pt x="20697" y="11293"/>
                  </a:cubicBezTo>
                  <a:cubicBezTo>
                    <a:pt x="21059" y="11282"/>
                    <a:pt x="21390" y="11442"/>
                    <a:pt x="21527" y="11692"/>
                  </a:cubicBezTo>
                  <a:lnTo>
                    <a:pt x="21527" y="17724"/>
                  </a:lnTo>
                  <a:lnTo>
                    <a:pt x="12835" y="17805"/>
                  </a:lnTo>
                  <a:cubicBezTo>
                    <a:pt x="12598" y="17998"/>
                    <a:pt x="12504" y="18266"/>
                    <a:pt x="12583" y="18521"/>
                  </a:cubicBezTo>
                  <a:cubicBezTo>
                    <a:pt x="12670" y="18803"/>
                    <a:pt x="12956" y="19021"/>
                    <a:pt x="13116" y="19284"/>
                  </a:cubicBezTo>
                  <a:cubicBezTo>
                    <a:pt x="13660" y="20180"/>
                    <a:pt x="12823" y="21204"/>
                    <a:pt x="11507" y="21252"/>
                  </a:cubicBezTo>
                  <a:cubicBezTo>
                    <a:pt x="10135" y="21387"/>
                    <a:pt x="9052" y="20395"/>
                    <a:pt x="9506" y="19418"/>
                  </a:cubicBezTo>
                  <a:cubicBezTo>
                    <a:pt x="9697" y="19009"/>
                    <a:pt x="10180" y="18682"/>
                    <a:pt x="10189" y="18246"/>
                  </a:cubicBezTo>
                  <a:cubicBezTo>
                    <a:pt x="10193" y="18035"/>
                    <a:pt x="10080" y="17833"/>
                    <a:pt x="9876" y="17687"/>
                  </a:cubicBezTo>
                  <a:lnTo>
                    <a:pt x="3747" y="17648"/>
                  </a:lnTo>
                  <a:cubicBezTo>
                    <a:pt x="3588" y="17280"/>
                    <a:pt x="3530" y="16893"/>
                    <a:pt x="3576" y="16508"/>
                  </a:cubicBezTo>
                  <a:cubicBezTo>
                    <a:pt x="3630" y="16056"/>
                    <a:pt x="3826" y="15621"/>
                    <a:pt x="4147" y="15236"/>
                  </a:cubicBezTo>
                  <a:cubicBezTo>
                    <a:pt x="3603" y="14985"/>
                    <a:pt x="3042" y="14766"/>
                    <a:pt x="2470" y="14577"/>
                  </a:cubicBezTo>
                  <a:cubicBezTo>
                    <a:pt x="1631" y="14302"/>
                    <a:pt x="682" y="14058"/>
                    <a:pt x="221" y="13426"/>
                  </a:cubicBezTo>
                  <a:cubicBezTo>
                    <a:pt x="-51" y="13053"/>
                    <a:pt x="-73" y="12606"/>
                    <a:pt x="161" y="12219"/>
                  </a:cubicBezTo>
                  <a:cubicBezTo>
                    <a:pt x="655" y="11370"/>
                    <a:pt x="1187" y="10535"/>
                    <a:pt x="1758" y="9713"/>
                  </a:cubicBezTo>
                  <a:cubicBezTo>
                    <a:pt x="2649" y="8429"/>
                    <a:pt x="3631" y="7180"/>
                    <a:pt x="4700" y="5973"/>
                  </a:cubicBezTo>
                  <a:cubicBezTo>
                    <a:pt x="4182" y="5655"/>
                    <a:pt x="3781" y="5245"/>
                    <a:pt x="3533" y="4779"/>
                  </a:cubicBezTo>
                  <a:cubicBezTo>
                    <a:pt x="3339" y="4415"/>
                    <a:pt x="3245" y="4025"/>
                    <a:pt x="3255" y="3633"/>
                  </a:cubicBezTo>
                  <a:lnTo>
                    <a:pt x="10023" y="3582"/>
                  </a:lnTo>
                  <a:cubicBezTo>
                    <a:pt x="10246" y="3384"/>
                    <a:pt x="10329" y="3119"/>
                    <a:pt x="10247" y="2868"/>
                  </a:cubicBezTo>
                  <a:cubicBezTo>
                    <a:pt x="10132" y="2515"/>
                    <a:pt x="9717" y="2272"/>
                    <a:pt x="9508" y="1942"/>
                  </a:cubicBezTo>
                  <a:cubicBezTo>
                    <a:pt x="8861" y="919"/>
                    <a:pt x="10074" y="-213"/>
                    <a:pt x="11552" y="34"/>
                  </a:cubicBezTo>
                  <a:close/>
                </a:path>
              </a:pathLst>
            </a:custGeom>
            <a:solidFill>
              <a:srgbClr val="38A6C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 flipH="1">
              <a:off x="-1" y="26759"/>
              <a:ext cx="3495073" cy="468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29" extrusionOk="0">
                  <a:moveTo>
                    <a:pt x="64" y="17568"/>
                  </a:moveTo>
                  <a:lnTo>
                    <a:pt x="0" y="10000"/>
                  </a:lnTo>
                  <a:cubicBezTo>
                    <a:pt x="68" y="9696"/>
                    <a:pt x="389" y="9458"/>
                    <a:pt x="798" y="9409"/>
                  </a:cubicBezTo>
                  <a:cubicBezTo>
                    <a:pt x="1498" y="9326"/>
                    <a:pt x="2024" y="9800"/>
                    <a:pt x="2674" y="9980"/>
                  </a:cubicBezTo>
                  <a:cubicBezTo>
                    <a:pt x="4025" y="10356"/>
                    <a:pt x="5445" y="9563"/>
                    <a:pt x="5343" y="8490"/>
                  </a:cubicBezTo>
                  <a:cubicBezTo>
                    <a:pt x="5369" y="7310"/>
                    <a:pt x="3739" y="6511"/>
                    <a:pt x="2298" y="6999"/>
                  </a:cubicBezTo>
                  <a:cubicBezTo>
                    <a:pt x="1677" y="7209"/>
                    <a:pt x="1102" y="7661"/>
                    <a:pt x="474" y="7444"/>
                  </a:cubicBezTo>
                  <a:cubicBezTo>
                    <a:pt x="36" y="7291"/>
                    <a:pt x="-115" y="6882"/>
                    <a:pt x="158" y="6584"/>
                  </a:cubicBezTo>
                  <a:lnTo>
                    <a:pt x="88" y="0"/>
                  </a:lnTo>
                  <a:cubicBezTo>
                    <a:pt x="3206" y="246"/>
                    <a:pt x="6237" y="914"/>
                    <a:pt x="9032" y="1973"/>
                  </a:cubicBezTo>
                  <a:cubicBezTo>
                    <a:pt x="11716" y="2990"/>
                    <a:pt x="14140" y="4351"/>
                    <a:pt x="16193" y="5993"/>
                  </a:cubicBezTo>
                  <a:cubicBezTo>
                    <a:pt x="18228" y="7683"/>
                    <a:pt x="19722" y="9696"/>
                    <a:pt x="20559" y="11880"/>
                  </a:cubicBezTo>
                  <a:cubicBezTo>
                    <a:pt x="21257" y="13700"/>
                    <a:pt x="21485" y="15603"/>
                    <a:pt x="21230" y="17486"/>
                  </a:cubicBezTo>
                  <a:lnTo>
                    <a:pt x="17157" y="17449"/>
                  </a:lnTo>
                  <a:cubicBezTo>
                    <a:pt x="16818" y="17469"/>
                    <a:pt x="16525" y="17631"/>
                    <a:pt x="16399" y="17866"/>
                  </a:cubicBezTo>
                  <a:cubicBezTo>
                    <a:pt x="16074" y="18471"/>
                    <a:pt x="16912" y="18983"/>
                    <a:pt x="17122" y="19585"/>
                  </a:cubicBezTo>
                  <a:cubicBezTo>
                    <a:pt x="17451" y="20530"/>
                    <a:pt x="16379" y="21417"/>
                    <a:pt x="15086" y="21270"/>
                  </a:cubicBezTo>
                  <a:cubicBezTo>
                    <a:pt x="13572" y="21600"/>
                    <a:pt x="12217" y="20479"/>
                    <a:pt x="12813" y="19389"/>
                  </a:cubicBezTo>
                  <a:cubicBezTo>
                    <a:pt x="13080" y="18901"/>
                    <a:pt x="13793" y="18513"/>
                    <a:pt x="13619" y="17982"/>
                  </a:cubicBezTo>
                  <a:cubicBezTo>
                    <a:pt x="13493" y="17596"/>
                    <a:pt x="12942" y="17379"/>
                    <a:pt x="12443" y="17519"/>
                  </a:cubicBezTo>
                  <a:lnTo>
                    <a:pt x="64" y="17568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 rot="10800000">
              <a:off x="2471889" y="3057716"/>
              <a:ext cx="798633" cy="88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0522" extrusionOk="0">
                  <a:moveTo>
                    <a:pt x="673" y="497"/>
                  </a:moveTo>
                  <a:cubicBezTo>
                    <a:pt x="2291" y="1286"/>
                    <a:pt x="3322" y="2784"/>
                    <a:pt x="3384" y="4435"/>
                  </a:cubicBezTo>
                  <a:cubicBezTo>
                    <a:pt x="3492" y="7310"/>
                    <a:pt x="727" y="9512"/>
                    <a:pt x="138" y="12314"/>
                  </a:cubicBezTo>
                  <a:cubicBezTo>
                    <a:pt x="-915" y="17324"/>
                    <a:pt x="4226" y="21600"/>
                    <a:pt x="9713" y="20280"/>
                  </a:cubicBezTo>
                  <a:cubicBezTo>
                    <a:pt x="14532" y="21074"/>
                    <a:pt x="18934" y="17651"/>
                    <a:pt x="18731" y="13256"/>
                  </a:cubicBezTo>
                  <a:cubicBezTo>
                    <a:pt x="18582" y="10023"/>
                    <a:pt x="15676" y="7235"/>
                    <a:pt x="16295" y="4047"/>
                  </a:cubicBezTo>
                  <a:cubicBezTo>
                    <a:pt x="16690" y="2015"/>
                    <a:pt x="18432" y="409"/>
                    <a:pt x="20685" y="0"/>
                  </a:cubicBezTo>
                  <a:lnTo>
                    <a:pt x="673" y="497"/>
                  </a:lnTo>
                  <a:close/>
                </a:path>
              </a:pathLst>
            </a:custGeom>
            <a:solidFill>
              <a:srgbClr val="FBBE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>
              <a:off x="4255541" y="1350428"/>
              <a:ext cx="1840247" cy="1179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>
                  <a:solidFill>
                    <a:srgbClr val="FFFF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40</a:t>
              </a:r>
              <a:r>
                <a:rPr dirty="0"/>
                <a:t>%</a:t>
              </a:r>
            </a:p>
          </p:txBody>
        </p:sp>
        <p:sp>
          <p:nvSpPr>
            <p:cNvPr id="452" name="Shape 452"/>
            <p:cNvSpPr/>
            <p:nvPr/>
          </p:nvSpPr>
          <p:spPr>
            <a:xfrm>
              <a:off x="869090" y="2174152"/>
              <a:ext cx="1756891" cy="1179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>
                  <a:solidFill>
                    <a:srgbClr val="FFFF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1</a:t>
              </a:r>
              <a:r>
                <a:rPr dirty="0"/>
                <a:t>0%</a:t>
              </a:r>
            </a:p>
          </p:txBody>
        </p:sp>
        <p:sp>
          <p:nvSpPr>
            <p:cNvPr id="453" name="Shape 453"/>
            <p:cNvSpPr/>
            <p:nvPr/>
          </p:nvSpPr>
          <p:spPr>
            <a:xfrm>
              <a:off x="1800911" y="4663281"/>
              <a:ext cx="1769716" cy="1179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>
                  <a:solidFill>
                    <a:srgbClr val="FFFF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25%</a:t>
              </a:r>
              <a:endParaRPr dirty="0"/>
            </a:p>
          </p:txBody>
        </p:sp>
        <p:sp>
          <p:nvSpPr>
            <p:cNvPr id="454" name="Shape 454"/>
            <p:cNvSpPr/>
            <p:nvPr/>
          </p:nvSpPr>
          <p:spPr>
            <a:xfrm>
              <a:off x="5507114" y="4941133"/>
              <a:ext cx="1700787" cy="1179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>
                  <a:solidFill>
                    <a:srgbClr val="FFFF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1</a:t>
              </a:r>
              <a:r>
                <a:rPr dirty="0"/>
                <a:t>5%</a:t>
              </a:r>
            </a:p>
          </p:txBody>
        </p:sp>
        <p:sp>
          <p:nvSpPr>
            <p:cNvPr id="455" name="Shape 455"/>
            <p:cNvSpPr/>
            <p:nvPr/>
          </p:nvSpPr>
          <p:spPr>
            <a:xfrm>
              <a:off x="2664535" y="8088011"/>
              <a:ext cx="1756891" cy="1179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>
                  <a:solidFill>
                    <a:srgbClr val="FFFF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1</a:t>
              </a:r>
              <a:r>
                <a:rPr dirty="0"/>
                <a:t>0%</a:t>
              </a:r>
            </a:p>
          </p:txBody>
        </p:sp>
        <p:sp>
          <p:nvSpPr>
            <p:cNvPr id="456" name="Shape 456"/>
            <p:cNvSpPr/>
            <p:nvPr/>
          </p:nvSpPr>
          <p:spPr>
            <a:xfrm flipH="1">
              <a:off x="1675289" y="7074444"/>
              <a:ext cx="798633" cy="88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0522" extrusionOk="0">
                  <a:moveTo>
                    <a:pt x="673" y="497"/>
                  </a:moveTo>
                  <a:cubicBezTo>
                    <a:pt x="2291" y="1286"/>
                    <a:pt x="3322" y="2784"/>
                    <a:pt x="3384" y="4435"/>
                  </a:cubicBezTo>
                  <a:cubicBezTo>
                    <a:pt x="3492" y="7310"/>
                    <a:pt x="727" y="9512"/>
                    <a:pt x="138" y="12314"/>
                  </a:cubicBezTo>
                  <a:cubicBezTo>
                    <a:pt x="-915" y="17324"/>
                    <a:pt x="4226" y="21600"/>
                    <a:pt x="9713" y="20280"/>
                  </a:cubicBezTo>
                  <a:cubicBezTo>
                    <a:pt x="14532" y="21074"/>
                    <a:pt x="18934" y="17651"/>
                    <a:pt x="18731" y="13256"/>
                  </a:cubicBezTo>
                  <a:cubicBezTo>
                    <a:pt x="18582" y="10023"/>
                    <a:pt x="15676" y="7235"/>
                    <a:pt x="16295" y="4047"/>
                  </a:cubicBezTo>
                  <a:cubicBezTo>
                    <a:pt x="16690" y="2015"/>
                    <a:pt x="18432" y="409"/>
                    <a:pt x="20685" y="0"/>
                  </a:cubicBezTo>
                  <a:lnTo>
                    <a:pt x="673" y="497"/>
                  </a:lnTo>
                  <a:close/>
                </a:path>
              </a:pathLst>
            </a:custGeom>
            <a:solidFill>
              <a:srgbClr val="FBBE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2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4" nodeType="with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5" nodeType="with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2" animBg="1" advAuto="0"/>
      <p:bldP spid="430" grpId="1" animBg="1" advAuto="0"/>
      <p:bldP spid="434" grpId="3" animBg="1" advAuto="0"/>
      <p:bldP spid="438" grpId="5" animBg="1" advAuto="0"/>
      <p:bldP spid="442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Shape 1442"/>
          <p:cNvSpPr/>
          <p:nvPr/>
        </p:nvSpPr>
        <p:spPr>
          <a:xfrm>
            <a:off x="-67268" y="-19672"/>
            <a:ext cx="24518536" cy="6922313"/>
          </a:xfrm>
          <a:prstGeom prst="rect">
            <a:avLst/>
          </a:prstGeom>
          <a:gradFill>
            <a:gsLst>
              <a:gs pos="0">
                <a:srgbClr val="38A6C4"/>
              </a:gs>
              <a:gs pos="100000">
                <a:srgbClr val="4A5E6C"/>
              </a:gs>
            </a:gsLst>
            <a:lin ang="731479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400">
                <a:solidFill>
                  <a:srgbClr val="49494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endParaRPr/>
          </a:p>
        </p:txBody>
      </p:sp>
      <p:sp>
        <p:nvSpPr>
          <p:cNvPr id="1443" name="Shape 1443"/>
          <p:cNvSpPr/>
          <p:nvPr/>
        </p:nvSpPr>
        <p:spPr>
          <a:xfrm>
            <a:off x="-67268" y="6902641"/>
            <a:ext cx="24518536" cy="1376381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defRPr sz="4400">
                <a:solidFill>
                  <a:srgbClr val="FCFD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endParaRPr dirty="0"/>
          </a:p>
        </p:txBody>
      </p:sp>
      <p:sp>
        <p:nvSpPr>
          <p:cNvPr id="1444" name="Shape 1444"/>
          <p:cNvSpPr/>
          <p:nvPr/>
        </p:nvSpPr>
        <p:spPr>
          <a:xfrm>
            <a:off x="9519497" y="2419598"/>
            <a:ext cx="534500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7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rPr lang="fr-FR" dirty="0"/>
              <a:t>Questions ?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 flipH="1">
            <a:off x="17356" y="-134176"/>
            <a:ext cx="10651255" cy="13984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437"/>
                </a:moveTo>
                <a:lnTo>
                  <a:pt x="9017" y="0"/>
                </a:lnTo>
                <a:lnTo>
                  <a:pt x="21600" y="0"/>
                </a:lnTo>
                <a:lnTo>
                  <a:pt x="12567" y="21600"/>
                </a:lnTo>
                <a:lnTo>
                  <a:pt x="0" y="21437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CFDFF"/>
                </a:solidFill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CFDFF"/>
              </a:solidFill>
              <a:effectLst/>
              <a:uLnTx/>
              <a:uFillTx/>
              <a:latin typeface="Raleway Light" panose="020B0403030101060003" pitchFamily="34" charset="0"/>
              <a:sym typeface="Helvetica Light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0433011" y="5267822"/>
            <a:ext cx="12904174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4A5E6C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RGPD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0" b="0" i="0" u="none" strike="noStrike" kern="0" cap="none" spc="0" normalizeH="0" baseline="0" noProof="0" dirty="0">
                <a:ln>
                  <a:noFill/>
                </a:ln>
                <a:solidFill>
                  <a:srgbClr val="4A5E6C"/>
                </a:solidFill>
                <a:effectLst/>
                <a:uLnTx/>
                <a:uFillTx/>
                <a:latin typeface="Raleway SemiBold"/>
                <a:sym typeface="Raleway SemiBold"/>
              </a:rPr>
              <a:t>LES</a:t>
            </a:r>
            <a:r>
              <a:rPr kumimoji="0" lang="fr-FR" sz="10000" b="0" i="0" u="none" strike="noStrike" kern="0" cap="none" spc="0" normalizeH="0" noProof="0" dirty="0">
                <a:ln>
                  <a:noFill/>
                </a:ln>
                <a:solidFill>
                  <a:srgbClr val="4A5E6C"/>
                </a:solidFill>
                <a:effectLst/>
                <a:uLnTx/>
                <a:uFillTx/>
                <a:latin typeface="Raleway SemiBold"/>
                <a:sym typeface="Raleway SemiBold"/>
              </a:rPr>
              <a:t> BONS REFLEXES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4A5E6C"/>
              </a:solidFill>
              <a:effectLst/>
              <a:uLnTx/>
              <a:uFillTx/>
              <a:latin typeface="Raleway SemiBold"/>
              <a:sym typeface="Raleway SemiBol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 advAuto="0"/>
      <p:bldP spid="140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12058951" y="12938608"/>
            <a:ext cx="266098" cy="47192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grpSp>
        <p:nvGrpSpPr>
          <p:cNvPr id="158" name="Group 158"/>
          <p:cNvGrpSpPr/>
          <p:nvPr/>
        </p:nvGrpSpPr>
        <p:grpSpPr>
          <a:xfrm rot="20345">
            <a:off x="-82809" y="3605942"/>
            <a:ext cx="21748296" cy="2974142"/>
            <a:chOff x="-2335751" y="-191739"/>
            <a:chExt cx="21748295" cy="2974140"/>
          </a:xfrm>
        </p:grpSpPr>
        <p:sp>
          <p:nvSpPr>
            <p:cNvPr id="143" name="Shape 143"/>
            <p:cNvSpPr/>
            <p:nvPr/>
          </p:nvSpPr>
          <p:spPr>
            <a:xfrm flipH="1">
              <a:off x="78436" y="659545"/>
              <a:ext cx="2384121" cy="201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720" y="21600"/>
                  </a:lnTo>
                  <a:lnTo>
                    <a:pt x="21600" y="0"/>
                  </a:lnTo>
                  <a:lnTo>
                    <a:pt x="109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56C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 flipH="1">
              <a:off x="7293933" y="0"/>
              <a:ext cx="2384122" cy="266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720" y="21600"/>
                  </a:lnTo>
                  <a:lnTo>
                    <a:pt x="21600" y="0"/>
                  </a:lnTo>
                  <a:lnTo>
                    <a:pt x="109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17A2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 flipH="1">
              <a:off x="4886954" y="0"/>
              <a:ext cx="2384121" cy="266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720" y="21600"/>
                  </a:lnTo>
                  <a:lnTo>
                    <a:pt x="21600" y="0"/>
                  </a:lnTo>
                  <a:lnTo>
                    <a:pt x="109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E647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 flipH="1">
              <a:off x="2468884" y="0"/>
              <a:ext cx="2384121" cy="266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720" y="21600"/>
                  </a:lnTo>
                  <a:lnTo>
                    <a:pt x="21600" y="0"/>
                  </a:lnTo>
                  <a:lnTo>
                    <a:pt x="109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76C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 flipH="1">
              <a:off x="9692919" y="0"/>
              <a:ext cx="2384121" cy="201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720" y="21600"/>
                  </a:lnTo>
                  <a:lnTo>
                    <a:pt x="21600" y="0"/>
                  </a:lnTo>
                  <a:lnTo>
                    <a:pt x="109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D150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-2335751" y="86536"/>
              <a:ext cx="21748295" cy="2581623"/>
            </a:xfrm>
            <a:prstGeom prst="rightArrow">
              <a:avLst>
                <a:gd name="adj1" fmla="val 61927"/>
                <a:gd name="adj2" fmla="val 82403"/>
              </a:avLst>
            </a:prstGeom>
            <a:solidFill>
              <a:srgbClr val="4A5E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1267163" y="0"/>
              <a:ext cx="2384122" cy="266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720" y="21600"/>
                  </a:lnTo>
                  <a:lnTo>
                    <a:pt x="21600" y="0"/>
                  </a:lnTo>
                  <a:lnTo>
                    <a:pt x="109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A9A87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6083218" y="0"/>
              <a:ext cx="2384121" cy="266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720" y="21600"/>
                  </a:lnTo>
                  <a:lnTo>
                    <a:pt x="21600" y="0"/>
                  </a:lnTo>
                  <a:lnTo>
                    <a:pt x="109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BBE48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3669097" y="0"/>
              <a:ext cx="2384121" cy="266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720" y="21600"/>
                  </a:lnTo>
                  <a:lnTo>
                    <a:pt x="21600" y="0"/>
                  </a:lnTo>
                  <a:lnTo>
                    <a:pt x="109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8A6C4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8486565" y="0"/>
              <a:ext cx="2384122" cy="266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720" y="21600"/>
                  </a:lnTo>
                  <a:lnTo>
                    <a:pt x="21600" y="0"/>
                  </a:lnTo>
                  <a:lnTo>
                    <a:pt x="109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D321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 rot="17578993">
              <a:off x="1022512" y="894421"/>
              <a:ext cx="2929157" cy="756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F3F5F9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sz="3600" dirty="0"/>
                <a:t>Information</a:t>
              </a:r>
              <a:endParaRPr sz="4400" dirty="0"/>
            </a:p>
          </p:txBody>
        </p:sp>
        <p:sp>
          <p:nvSpPr>
            <p:cNvPr id="154" name="Shape 154"/>
            <p:cNvSpPr/>
            <p:nvPr/>
          </p:nvSpPr>
          <p:spPr>
            <a:xfrm rot="17578993">
              <a:off x="3594958" y="951877"/>
              <a:ext cx="2534558" cy="768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F3F5F9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Inventaire</a:t>
              </a:r>
              <a:endParaRPr dirty="0"/>
            </a:p>
          </p:txBody>
        </p:sp>
        <p:sp>
          <p:nvSpPr>
            <p:cNvPr id="155" name="Shape 155"/>
            <p:cNvSpPr/>
            <p:nvPr/>
          </p:nvSpPr>
          <p:spPr>
            <a:xfrm rot="17578993">
              <a:off x="6009079" y="951005"/>
              <a:ext cx="2534558" cy="769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F3F5F9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dirty="0"/>
                <a:t>S</a:t>
              </a:r>
              <a:r>
                <a:rPr lang="fr-FR" dirty="0" err="1"/>
                <a:t>écurité</a:t>
              </a:r>
              <a:endParaRPr dirty="0"/>
            </a:p>
          </p:txBody>
        </p:sp>
        <p:sp>
          <p:nvSpPr>
            <p:cNvPr id="156" name="Shape 156"/>
            <p:cNvSpPr/>
            <p:nvPr/>
          </p:nvSpPr>
          <p:spPr>
            <a:xfrm rot="17578993">
              <a:off x="8237879" y="958490"/>
              <a:ext cx="2876918" cy="770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>
                  <a:solidFill>
                    <a:srgbClr val="F3F5F9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sz="3200" dirty="0"/>
                <a:t>Transparence</a:t>
              </a:r>
              <a:endParaRPr sz="3200" dirty="0"/>
            </a:p>
          </p:txBody>
        </p:sp>
        <p:sp>
          <p:nvSpPr>
            <p:cNvPr id="157" name="Shape 157"/>
            <p:cNvSpPr/>
            <p:nvPr/>
          </p:nvSpPr>
          <p:spPr>
            <a:xfrm>
              <a:off x="10866682" y="992791"/>
              <a:ext cx="7402347" cy="804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3F5F9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lvl1pPr>
            </a:lstStyle>
            <a:p>
              <a:r>
                <a:rPr lang="fr-FR" dirty="0"/>
                <a:t>CONFORMITE RGPD</a:t>
              </a:r>
              <a:endParaRPr dirty="0"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1152467" y="7871112"/>
            <a:ext cx="4748145" cy="3364745"/>
            <a:chOff x="0" y="0"/>
            <a:chExt cx="4748143" cy="3364744"/>
          </a:xfrm>
        </p:grpSpPr>
        <p:sp>
          <p:nvSpPr>
            <p:cNvPr id="159" name="Shape 159"/>
            <p:cNvSpPr/>
            <p:nvPr/>
          </p:nvSpPr>
          <p:spPr>
            <a:xfrm>
              <a:off x="0" y="0"/>
              <a:ext cx="4748144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>
                <a:defRPr sz="3000">
                  <a:solidFill>
                    <a:srgbClr val="3A9A87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INFORMATION</a:t>
              </a:r>
              <a:endParaRPr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0" y="803280"/>
              <a:ext cx="4748144" cy="2561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just">
                <a:defRPr sz="2000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r>
                <a:rPr lang="fr-FR" sz="2800" dirty="0" err="1"/>
                <a:t>Etre</a:t>
              </a:r>
              <a:r>
                <a:rPr lang="fr-FR" sz="2800" dirty="0"/>
                <a:t> sensibilisé à la protection des données personnelles dont j’ai la responsabilité</a:t>
              </a:r>
              <a:endParaRPr sz="2800" dirty="0"/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6860158" y="7871112"/>
            <a:ext cx="4748144" cy="3364745"/>
            <a:chOff x="0" y="0"/>
            <a:chExt cx="4748143" cy="3364744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4748144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>
                <a:defRPr sz="3000">
                  <a:solidFill>
                    <a:srgbClr val="38A6C4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INVENTAIRE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0" y="803280"/>
              <a:ext cx="4748144" cy="2561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just">
                <a:defRPr sz="2000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r>
                <a:rPr lang="fr-FR" sz="2800" dirty="0"/>
                <a:t>Etablir la liste des données que je collecte</a:t>
              </a:r>
              <a:endParaRPr sz="2800" dirty="0"/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12567849" y="7871112"/>
            <a:ext cx="4748144" cy="3364745"/>
            <a:chOff x="0" y="0"/>
            <a:chExt cx="4748143" cy="3364744"/>
          </a:xfrm>
        </p:grpSpPr>
        <p:sp>
          <p:nvSpPr>
            <p:cNvPr id="165" name="Shape 165"/>
            <p:cNvSpPr/>
            <p:nvPr/>
          </p:nvSpPr>
          <p:spPr>
            <a:xfrm>
              <a:off x="0" y="0"/>
              <a:ext cx="4748144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>
                <a:defRPr sz="3000">
                  <a:solidFill>
                    <a:srgbClr val="FBBE48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SECURITE</a:t>
              </a:r>
              <a:endParaRPr dirty="0"/>
            </a:p>
          </p:txBody>
        </p:sp>
        <p:sp>
          <p:nvSpPr>
            <p:cNvPr id="166" name="Shape 166"/>
            <p:cNvSpPr/>
            <p:nvPr/>
          </p:nvSpPr>
          <p:spPr>
            <a:xfrm>
              <a:off x="0" y="803280"/>
              <a:ext cx="4748144" cy="2561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just">
                <a:defRPr sz="2000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r>
                <a:rPr lang="fr-FR" sz="2800" dirty="0"/>
                <a:t>Connaître les gestes qui permettent d’assurer la sécurité des données</a:t>
              </a:r>
              <a:br>
                <a:rPr lang="fr-FR" sz="2800" dirty="0"/>
              </a:br>
              <a:r>
                <a:rPr lang="fr-FR" sz="2800" dirty="0"/>
                <a:t>(les miennes et celles des collègues, élèves, parents)</a:t>
              </a:r>
              <a:endParaRPr sz="2800" dirty="0"/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18275540" y="7871112"/>
            <a:ext cx="4748144" cy="3364745"/>
            <a:chOff x="0" y="0"/>
            <a:chExt cx="4748143" cy="3364744"/>
          </a:xfrm>
        </p:grpSpPr>
        <p:sp>
          <p:nvSpPr>
            <p:cNvPr id="168" name="Shape 168"/>
            <p:cNvSpPr/>
            <p:nvPr/>
          </p:nvSpPr>
          <p:spPr>
            <a:xfrm>
              <a:off x="0" y="0"/>
              <a:ext cx="4748144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>
                <a:defRPr sz="3000">
                  <a:solidFill>
                    <a:srgbClr val="CD321B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TRANSPARENCE</a:t>
              </a:r>
              <a:endParaRPr dirty="0"/>
            </a:p>
          </p:txBody>
        </p:sp>
        <p:sp>
          <p:nvSpPr>
            <p:cNvPr id="169" name="Shape 169"/>
            <p:cNvSpPr/>
            <p:nvPr/>
          </p:nvSpPr>
          <p:spPr>
            <a:xfrm>
              <a:off x="0" y="803280"/>
              <a:ext cx="4748144" cy="2561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just">
                <a:defRPr sz="2000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r>
                <a:rPr lang="fr-FR" sz="2800" dirty="0"/>
                <a:t>Bénéficier du respect de mes droits, assurer le respect des droits de mes interlocuteurs</a:t>
              </a:r>
              <a:endParaRPr sz="2800" dirty="0"/>
            </a:p>
          </p:txBody>
        </p:sp>
      </p:grpSp>
      <p:sp>
        <p:nvSpPr>
          <p:cNvPr id="171" name="Shape 171"/>
          <p:cNvSpPr/>
          <p:nvPr/>
        </p:nvSpPr>
        <p:spPr>
          <a:xfrm>
            <a:off x="1480571" y="1199549"/>
            <a:ext cx="22834204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600">
                <a:solidFill>
                  <a:srgbClr val="4A5E6C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rPr lang="fr-FR" dirty="0"/>
              <a:t>PLAN D’ACTION POUR LES ECOLES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  <p:bldP spid="161" grpId="2" animBg="1" advAuto="0"/>
      <p:bldP spid="164" grpId="3" animBg="1" advAuto="0"/>
      <p:bldP spid="167" grpId="4" animBg="1" advAuto="0"/>
      <p:bldP spid="170" grpId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/>
          </p:cNvSpPr>
          <p:nvPr>
            <p:ph type="sldNum" sz="quarter" idx="2"/>
          </p:nvPr>
        </p:nvSpPr>
        <p:spPr>
          <a:xfrm>
            <a:off x="12058149" y="12938608"/>
            <a:ext cx="267702" cy="47192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 dirty="0"/>
          </a:p>
        </p:txBody>
      </p:sp>
      <p:grpSp>
        <p:nvGrpSpPr>
          <p:cNvPr id="597" name="Group 597"/>
          <p:cNvGrpSpPr/>
          <p:nvPr/>
        </p:nvGrpSpPr>
        <p:grpSpPr>
          <a:xfrm>
            <a:off x="1929022" y="4208672"/>
            <a:ext cx="5717434" cy="7063771"/>
            <a:chOff x="-1" y="0"/>
            <a:chExt cx="5717432" cy="7063769"/>
          </a:xfrm>
        </p:grpSpPr>
        <p:grpSp>
          <p:nvGrpSpPr>
            <p:cNvPr id="594" name="Group 594"/>
            <p:cNvGrpSpPr/>
            <p:nvPr/>
          </p:nvGrpSpPr>
          <p:grpSpPr>
            <a:xfrm flipH="1">
              <a:off x="-1" y="0"/>
              <a:ext cx="5717432" cy="4066516"/>
              <a:chOff x="0" y="0"/>
              <a:chExt cx="5717430" cy="4066515"/>
            </a:xfrm>
          </p:grpSpPr>
          <p:sp>
            <p:nvSpPr>
              <p:cNvPr id="592" name="Shape 592"/>
              <p:cNvSpPr/>
              <p:nvPr/>
            </p:nvSpPr>
            <p:spPr>
              <a:xfrm>
                <a:off x="116039" y="1805169"/>
                <a:ext cx="5592399" cy="2122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3" y="0"/>
                    </a:moveTo>
                    <a:cubicBezTo>
                      <a:pt x="629" y="802"/>
                      <a:pt x="579" y="1631"/>
                      <a:pt x="432" y="2348"/>
                    </a:cubicBezTo>
                    <a:cubicBezTo>
                      <a:pt x="328" y="2851"/>
                      <a:pt x="180" y="3280"/>
                      <a:pt x="0" y="3599"/>
                    </a:cubicBezTo>
                    <a:lnTo>
                      <a:pt x="12480" y="21600"/>
                    </a:lnTo>
                    <a:lnTo>
                      <a:pt x="21600" y="3704"/>
                    </a:lnTo>
                    <a:lnTo>
                      <a:pt x="20710" y="464"/>
                    </a:lnTo>
                    <a:lnTo>
                      <a:pt x="12150" y="1696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EFE8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dirty="0">
                  <a:latin typeface="Raleway Light" panose="020B0403030101060003" pitchFamily="34" charset="0"/>
                </a:endParaRPr>
              </a:p>
            </p:txBody>
          </p:sp>
          <p:sp>
            <p:nvSpPr>
              <p:cNvPr id="593" name="Shape 593"/>
              <p:cNvSpPr/>
              <p:nvPr/>
            </p:nvSpPr>
            <p:spPr>
              <a:xfrm>
                <a:off x="0" y="0"/>
                <a:ext cx="5717431" cy="4066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0" h="21600" extrusionOk="0">
                    <a:moveTo>
                      <a:pt x="0" y="8767"/>
                    </a:moveTo>
                    <a:lnTo>
                      <a:pt x="12300" y="18555"/>
                    </a:lnTo>
                    <a:lnTo>
                      <a:pt x="20439" y="10142"/>
                    </a:lnTo>
                    <a:cubicBezTo>
                      <a:pt x="20695" y="10194"/>
                      <a:pt x="20923" y="10399"/>
                      <a:pt x="21062" y="10705"/>
                    </a:cubicBezTo>
                    <a:cubicBezTo>
                      <a:pt x="21204" y="11016"/>
                      <a:pt x="21242" y="11399"/>
                      <a:pt x="21164" y="11752"/>
                    </a:cubicBezTo>
                    <a:lnTo>
                      <a:pt x="12506" y="20814"/>
                    </a:lnTo>
                    <a:lnTo>
                      <a:pt x="373" y="11450"/>
                    </a:lnTo>
                    <a:cubicBezTo>
                      <a:pt x="284" y="11504"/>
                      <a:pt x="212" y="11602"/>
                      <a:pt x="170" y="11725"/>
                    </a:cubicBezTo>
                    <a:cubicBezTo>
                      <a:pt x="136" y="11825"/>
                      <a:pt x="124" y="11938"/>
                      <a:pt x="136" y="12049"/>
                    </a:cubicBezTo>
                    <a:lnTo>
                      <a:pt x="12491" y="21600"/>
                    </a:lnTo>
                    <a:lnTo>
                      <a:pt x="21192" y="12556"/>
                    </a:lnTo>
                    <a:cubicBezTo>
                      <a:pt x="21458" y="12218"/>
                      <a:pt x="21600" y="11727"/>
                      <a:pt x="21578" y="11224"/>
                    </a:cubicBezTo>
                    <a:cubicBezTo>
                      <a:pt x="21556" y="10722"/>
                      <a:pt x="21374" y="10261"/>
                      <a:pt x="21082" y="9970"/>
                    </a:cubicBezTo>
                    <a:lnTo>
                      <a:pt x="8460" y="0"/>
                    </a:lnTo>
                    <a:lnTo>
                      <a:pt x="0" y="8767"/>
                    </a:lnTo>
                    <a:close/>
                  </a:path>
                </a:pathLst>
              </a:custGeom>
              <a:solidFill>
                <a:srgbClr val="FBBE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dirty="0">
                  <a:latin typeface="Raleway Light" panose="020B0403030101060003" pitchFamily="34" charset="0"/>
                </a:endParaRPr>
              </a:p>
            </p:txBody>
          </p:sp>
        </p:grpSp>
        <p:sp>
          <p:nvSpPr>
            <p:cNvPr id="595" name="Shape 595"/>
            <p:cNvSpPr/>
            <p:nvPr/>
          </p:nvSpPr>
          <p:spPr>
            <a:xfrm>
              <a:off x="582144" y="1372722"/>
              <a:ext cx="4781756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>
                  <a:solidFill>
                    <a:srgbClr val="FFFF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Réunion des personnels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6" name="Shape 596"/>
            <p:cNvSpPr/>
            <p:nvPr/>
          </p:nvSpPr>
          <p:spPr>
            <a:xfrm>
              <a:off x="8991" y="4498965"/>
              <a:ext cx="5592401" cy="25648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4A5E6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pPr algn="l"/>
              <a:r>
                <a:rPr lang="fr-FR" sz="3200" dirty="0"/>
                <a:t>Il s’agit de présenter </a:t>
              </a:r>
              <a:br>
                <a:rPr lang="fr-FR" sz="3200" dirty="0"/>
              </a:br>
              <a:r>
                <a:rPr lang="fr-FR" sz="3200" dirty="0"/>
                <a:t>le plan d’action </a:t>
              </a:r>
              <a:br>
                <a:rPr lang="fr-FR" sz="3200" dirty="0"/>
              </a:br>
              <a:r>
                <a:rPr lang="fr-FR" sz="3200" dirty="0"/>
                <a:t>de l’établissement </a:t>
              </a:r>
              <a:br>
                <a:rPr lang="fr-FR" sz="3200" dirty="0"/>
              </a:br>
              <a:r>
                <a:rPr lang="fr-FR" sz="3200" dirty="0"/>
                <a:t>et d’acquérir </a:t>
              </a:r>
              <a:br>
                <a:rPr lang="fr-FR" sz="3200" dirty="0"/>
              </a:br>
              <a:r>
                <a:rPr lang="fr-FR" sz="3200" dirty="0"/>
                <a:t>les « bons réflexes » RGPD</a:t>
              </a:r>
              <a:endParaRPr sz="3200" dirty="0"/>
            </a:p>
          </p:txBody>
        </p:sp>
      </p:grpSp>
      <p:grpSp>
        <p:nvGrpSpPr>
          <p:cNvPr id="604" name="Group 604"/>
          <p:cNvGrpSpPr/>
          <p:nvPr/>
        </p:nvGrpSpPr>
        <p:grpSpPr>
          <a:xfrm>
            <a:off x="9333282" y="4208672"/>
            <a:ext cx="5717434" cy="6487033"/>
            <a:chOff x="-2" y="0"/>
            <a:chExt cx="5717433" cy="6487031"/>
          </a:xfrm>
        </p:grpSpPr>
        <p:grpSp>
          <p:nvGrpSpPr>
            <p:cNvPr id="601" name="Group 601"/>
            <p:cNvGrpSpPr/>
            <p:nvPr/>
          </p:nvGrpSpPr>
          <p:grpSpPr>
            <a:xfrm flipH="1">
              <a:off x="-2" y="0"/>
              <a:ext cx="5717433" cy="4066517"/>
              <a:chOff x="0" y="0"/>
              <a:chExt cx="5717431" cy="4066516"/>
            </a:xfrm>
          </p:grpSpPr>
          <p:sp>
            <p:nvSpPr>
              <p:cNvPr id="599" name="Shape 599"/>
              <p:cNvSpPr/>
              <p:nvPr/>
            </p:nvSpPr>
            <p:spPr>
              <a:xfrm>
                <a:off x="116039" y="1805169"/>
                <a:ext cx="5592399" cy="2122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3" y="0"/>
                    </a:moveTo>
                    <a:cubicBezTo>
                      <a:pt x="629" y="802"/>
                      <a:pt x="579" y="1631"/>
                      <a:pt x="432" y="2348"/>
                    </a:cubicBezTo>
                    <a:cubicBezTo>
                      <a:pt x="328" y="2851"/>
                      <a:pt x="180" y="3280"/>
                      <a:pt x="0" y="3599"/>
                    </a:cubicBezTo>
                    <a:lnTo>
                      <a:pt x="12480" y="21600"/>
                    </a:lnTo>
                    <a:lnTo>
                      <a:pt x="21600" y="3704"/>
                    </a:lnTo>
                    <a:lnTo>
                      <a:pt x="20710" y="464"/>
                    </a:lnTo>
                    <a:lnTo>
                      <a:pt x="12150" y="1696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EFE8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dirty="0">
                  <a:latin typeface="Raleway Light" panose="020B0403030101060003" pitchFamily="34" charset="0"/>
                </a:endParaRPr>
              </a:p>
            </p:txBody>
          </p:sp>
          <p:sp>
            <p:nvSpPr>
              <p:cNvPr id="600" name="Shape 600"/>
              <p:cNvSpPr/>
              <p:nvPr/>
            </p:nvSpPr>
            <p:spPr>
              <a:xfrm>
                <a:off x="0" y="0"/>
                <a:ext cx="5717431" cy="4066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0" h="21600" extrusionOk="0">
                    <a:moveTo>
                      <a:pt x="0" y="8767"/>
                    </a:moveTo>
                    <a:lnTo>
                      <a:pt x="12300" y="18555"/>
                    </a:lnTo>
                    <a:lnTo>
                      <a:pt x="20439" y="10142"/>
                    </a:lnTo>
                    <a:cubicBezTo>
                      <a:pt x="20695" y="10194"/>
                      <a:pt x="20923" y="10399"/>
                      <a:pt x="21062" y="10705"/>
                    </a:cubicBezTo>
                    <a:cubicBezTo>
                      <a:pt x="21204" y="11016"/>
                      <a:pt x="21242" y="11399"/>
                      <a:pt x="21164" y="11752"/>
                    </a:cubicBezTo>
                    <a:lnTo>
                      <a:pt x="12506" y="20814"/>
                    </a:lnTo>
                    <a:lnTo>
                      <a:pt x="373" y="11450"/>
                    </a:lnTo>
                    <a:cubicBezTo>
                      <a:pt x="284" y="11504"/>
                      <a:pt x="212" y="11602"/>
                      <a:pt x="170" y="11725"/>
                    </a:cubicBezTo>
                    <a:cubicBezTo>
                      <a:pt x="136" y="11825"/>
                      <a:pt x="124" y="11938"/>
                      <a:pt x="136" y="12049"/>
                    </a:cubicBezTo>
                    <a:lnTo>
                      <a:pt x="12491" y="21600"/>
                    </a:lnTo>
                    <a:lnTo>
                      <a:pt x="21192" y="12556"/>
                    </a:lnTo>
                    <a:cubicBezTo>
                      <a:pt x="21458" y="12218"/>
                      <a:pt x="21600" y="11727"/>
                      <a:pt x="21578" y="11224"/>
                    </a:cubicBezTo>
                    <a:cubicBezTo>
                      <a:pt x="21556" y="10722"/>
                      <a:pt x="21374" y="10261"/>
                      <a:pt x="21082" y="9970"/>
                    </a:cubicBezTo>
                    <a:lnTo>
                      <a:pt x="8460" y="0"/>
                    </a:lnTo>
                    <a:lnTo>
                      <a:pt x="0" y="8767"/>
                    </a:lnTo>
                    <a:close/>
                  </a:path>
                </a:pathLst>
              </a:custGeom>
              <a:solidFill>
                <a:srgbClr val="4A5E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dirty="0">
                  <a:latin typeface="Raleway Light" panose="020B0403030101060003" pitchFamily="34" charset="0"/>
                </a:endParaRPr>
              </a:p>
            </p:txBody>
          </p:sp>
        </p:grpSp>
        <p:sp>
          <p:nvSpPr>
            <p:cNvPr id="602" name="Shape 602"/>
            <p:cNvSpPr/>
            <p:nvPr/>
          </p:nvSpPr>
          <p:spPr>
            <a:xfrm>
              <a:off x="603738" y="1457017"/>
              <a:ext cx="4780154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>
                  <a:solidFill>
                    <a:srgbClr val="FFFF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Ressources essentielles</a:t>
              </a:r>
              <a:endParaRPr dirty="0"/>
            </a:p>
          </p:txBody>
        </p:sp>
        <p:sp>
          <p:nvSpPr>
            <p:cNvPr id="603" name="Shape 603"/>
            <p:cNvSpPr/>
            <p:nvPr/>
          </p:nvSpPr>
          <p:spPr>
            <a:xfrm>
              <a:off x="703356" y="4414670"/>
              <a:ext cx="4763956" cy="2072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4A5E6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3200" dirty="0">
                  <a:solidFill>
                    <a:schemeClr val="accent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ETNA</a:t>
              </a:r>
              <a:endParaRPr lang="fr-FR" sz="3200" dirty="0">
                <a:solidFill>
                  <a:schemeClr val="accent1"/>
                </a:solidFill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3200" dirty="0">
                  <a:solidFill>
                    <a:schemeClr val="accent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CANOPE</a:t>
              </a:r>
              <a:endParaRPr lang="fr-FR" sz="3200" dirty="0">
                <a:solidFill>
                  <a:schemeClr val="accent1"/>
                </a:solidFill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3200" dirty="0">
                  <a:solidFill>
                    <a:schemeClr val="accent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FNOGEC/</a:t>
              </a:r>
              <a:r>
                <a:rPr lang="fr-FR" sz="3200" dirty="0" err="1">
                  <a:solidFill>
                    <a:schemeClr val="accent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Isidoor</a:t>
              </a:r>
              <a:endParaRPr lang="fr-FR" sz="3200" dirty="0">
                <a:solidFill>
                  <a:schemeClr val="accent1"/>
                </a:solidFill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3200" dirty="0">
                  <a:solidFill>
                    <a:schemeClr val="accent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CNIL</a:t>
              </a:r>
              <a:endParaRPr lang="fr-FR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10" name="Group 610"/>
          <p:cNvGrpSpPr/>
          <p:nvPr/>
        </p:nvGrpSpPr>
        <p:grpSpPr>
          <a:xfrm>
            <a:off x="16737543" y="4208672"/>
            <a:ext cx="6751107" cy="8160327"/>
            <a:chOff x="-1" y="0"/>
            <a:chExt cx="6751106" cy="8160325"/>
          </a:xfrm>
        </p:grpSpPr>
        <p:grpSp>
          <p:nvGrpSpPr>
            <p:cNvPr id="607" name="Group 607"/>
            <p:cNvGrpSpPr/>
            <p:nvPr/>
          </p:nvGrpSpPr>
          <p:grpSpPr>
            <a:xfrm flipH="1">
              <a:off x="-1" y="0"/>
              <a:ext cx="5717433" cy="4066516"/>
              <a:chOff x="0" y="0"/>
              <a:chExt cx="5717431" cy="4066515"/>
            </a:xfrm>
          </p:grpSpPr>
          <p:sp>
            <p:nvSpPr>
              <p:cNvPr id="605" name="Shape 605"/>
              <p:cNvSpPr/>
              <p:nvPr/>
            </p:nvSpPr>
            <p:spPr>
              <a:xfrm>
                <a:off x="116039" y="1805169"/>
                <a:ext cx="5592400" cy="2122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3" y="0"/>
                    </a:moveTo>
                    <a:cubicBezTo>
                      <a:pt x="629" y="802"/>
                      <a:pt x="579" y="1631"/>
                      <a:pt x="432" y="2348"/>
                    </a:cubicBezTo>
                    <a:cubicBezTo>
                      <a:pt x="328" y="2851"/>
                      <a:pt x="180" y="3280"/>
                      <a:pt x="0" y="3599"/>
                    </a:cubicBezTo>
                    <a:lnTo>
                      <a:pt x="12480" y="21600"/>
                    </a:lnTo>
                    <a:lnTo>
                      <a:pt x="21600" y="3704"/>
                    </a:lnTo>
                    <a:lnTo>
                      <a:pt x="20710" y="464"/>
                    </a:lnTo>
                    <a:lnTo>
                      <a:pt x="12150" y="1696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EFE8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dirty="0">
                  <a:latin typeface="Raleway Light" panose="020B0403030101060003" pitchFamily="34" charset="0"/>
                </a:endParaRPr>
              </a:p>
            </p:txBody>
          </p:sp>
          <p:sp>
            <p:nvSpPr>
              <p:cNvPr id="606" name="Shape 606"/>
              <p:cNvSpPr/>
              <p:nvPr/>
            </p:nvSpPr>
            <p:spPr>
              <a:xfrm>
                <a:off x="0" y="0"/>
                <a:ext cx="5717432" cy="4066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0" h="21600" extrusionOk="0">
                    <a:moveTo>
                      <a:pt x="0" y="8767"/>
                    </a:moveTo>
                    <a:lnTo>
                      <a:pt x="12300" y="18555"/>
                    </a:lnTo>
                    <a:lnTo>
                      <a:pt x="20439" y="10142"/>
                    </a:lnTo>
                    <a:cubicBezTo>
                      <a:pt x="20695" y="10194"/>
                      <a:pt x="20923" y="10399"/>
                      <a:pt x="21062" y="10705"/>
                    </a:cubicBezTo>
                    <a:cubicBezTo>
                      <a:pt x="21204" y="11016"/>
                      <a:pt x="21242" y="11399"/>
                      <a:pt x="21164" y="11752"/>
                    </a:cubicBezTo>
                    <a:lnTo>
                      <a:pt x="12506" y="20814"/>
                    </a:lnTo>
                    <a:lnTo>
                      <a:pt x="373" y="11450"/>
                    </a:lnTo>
                    <a:cubicBezTo>
                      <a:pt x="284" y="11504"/>
                      <a:pt x="212" y="11602"/>
                      <a:pt x="170" y="11725"/>
                    </a:cubicBezTo>
                    <a:cubicBezTo>
                      <a:pt x="136" y="11825"/>
                      <a:pt x="124" y="11938"/>
                      <a:pt x="136" y="12049"/>
                    </a:cubicBezTo>
                    <a:lnTo>
                      <a:pt x="12491" y="21600"/>
                    </a:lnTo>
                    <a:lnTo>
                      <a:pt x="21192" y="12556"/>
                    </a:lnTo>
                    <a:cubicBezTo>
                      <a:pt x="21458" y="12218"/>
                      <a:pt x="21600" y="11727"/>
                      <a:pt x="21578" y="11224"/>
                    </a:cubicBezTo>
                    <a:cubicBezTo>
                      <a:pt x="21556" y="10722"/>
                      <a:pt x="21374" y="10261"/>
                      <a:pt x="21082" y="9970"/>
                    </a:cubicBezTo>
                    <a:lnTo>
                      <a:pt x="8460" y="0"/>
                    </a:lnTo>
                    <a:lnTo>
                      <a:pt x="0" y="8767"/>
                    </a:lnTo>
                    <a:close/>
                  </a:path>
                </a:pathLst>
              </a:custGeom>
              <a:solidFill>
                <a:srgbClr val="38A6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dirty="0">
                  <a:latin typeface="Raleway Light" panose="020B0403030101060003" pitchFamily="34" charset="0"/>
                </a:endParaRPr>
              </a:p>
            </p:txBody>
          </p:sp>
        </p:grpSp>
        <p:sp>
          <p:nvSpPr>
            <p:cNvPr id="608" name="Shape 608"/>
            <p:cNvSpPr/>
            <p:nvPr/>
          </p:nvSpPr>
          <p:spPr>
            <a:xfrm>
              <a:off x="862417" y="1372722"/>
              <a:ext cx="4272002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>
                  <a:solidFill>
                    <a:srgbClr val="FFFFFF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Personnes référentes</a:t>
              </a:r>
              <a:endParaRPr dirty="0"/>
            </a:p>
          </p:txBody>
        </p:sp>
        <p:sp>
          <p:nvSpPr>
            <p:cNvPr id="609" name="Shape 609"/>
            <p:cNvSpPr/>
            <p:nvPr/>
          </p:nvSpPr>
          <p:spPr>
            <a:xfrm>
              <a:off x="8991" y="4487526"/>
              <a:ext cx="6742114" cy="3672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4A5E6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fr-FR" sz="2800" b="1" dirty="0"/>
                <a:t>Responsable des traitements :</a:t>
              </a:r>
              <a:br>
                <a:rPr lang="fr-FR" sz="2800" b="1" dirty="0"/>
              </a:br>
              <a:r>
                <a:rPr lang="fr-FR" sz="2400" dirty="0"/>
                <a:t> Le Chef d’Etablissement, </a:t>
              </a:r>
              <a:br>
                <a:rPr lang="fr-FR" sz="2400" dirty="0"/>
              </a:br>
              <a:r>
                <a:rPr lang="fr-FR" sz="2400" dirty="0"/>
                <a:t>en lien avec le Président OGEC</a:t>
              </a:r>
              <a:br>
                <a:rPr lang="fr-FR" sz="2400" dirty="0"/>
              </a:br>
              <a:endParaRPr lang="fr-FR" sz="2400" dirty="0"/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fr-FR" sz="2800" b="1" dirty="0"/>
                <a:t>Eventuellement : référent à la protection des données</a:t>
              </a:r>
              <a:br>
                <a:rPr lang="fr-FR" sz="2400" dirty="0"/>
              </a:br>
              <a:endParaRPr lang="fr-FR" sz="2400" dirty="0"/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2800" b="1" dirty="0"/>
                <a:t>A la DDEC :</a:t>
              </a:r>
              <a:br>
                <a:rPr lang="fr-FR" sz="2800" b="1" dirty="0"/>
              </a:br>
              <a:r>
                <a:rPr lang="fr-FR" sz="2400" b="1" dirty="0"/>
                <a:t>Equipe cultures numériques</a:t>
              </a:r>
              <a:endParaRPr sz="2400" dirty="0"/>
            </a:p>
          </p:txBody>
        </p:sp>
      </p:grpSp>
      <p:sp>
        <p:nvSpPr>
          <p:cNvPr id="611" name="Shape 611"/>
          <p:cNvSpPr/>
          <p:nvPr/>
        </p:nvSpPr>
        <p:spPr>
          <a:xfrm>
            <a:off x="1480571" y="1199549"/>
            <a:ext cx="22834204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600">
                <a:solidFill>
                  <a:srgbClr val="4A5E6C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rPr lang="fr-FR" dirty="0"/>
              <a:t>1. INFORMATION - SENSIBILISATION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" grpId="3" animBg="1" advAuto="0"/>
      <p:bldP spid="604" grpId="2" animBg="1" advAuto="0"/>
      <p:bldP spid="610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12057348" y="12938608"/>
            <a:ext cx="269304" cy="47192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 dirty="0"/>
          </a:p>
        </p:txBody>
      </p:sp>
      <p:sp>
        <p:nvSpPr>
          <p:cNvPr id="177" name="Shape 177"/>
          <p:cNvSpPr/>
          <p:nvPr/>
        </p:nvSpPr>
        <p:spPr>
          <a:xfrm>
            <a:off x="1480571" y="1199549"/>
            <a:ext cx="22834204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600">
                <a:solidFill>
                  <a:srgbClr val="4A5E6C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rPr lang="fr-FR" dirty="0"/>
              <a:t>2. INVENTAIRE des données</a:t>
            </a:r>
            <a:endParaRPr dirty="0"/>
          </a:p>
        </p:txBody>
      </p:sp>
      <p:grpSp>
        <p:nvGrpSpPr>
          <p:cNvPr id="10" name="Group 232">
            <a:extLst>
              <a:ext uri="{FF2B5EF4-FFF2-40B4-BE49-F238E27FC236}">
                <a16:creationId xmlns:a16="http://schemas.microsoft.com/office/drawing/2014/main" id="{51576613-987C-4547-84FB-EF760EE81872}"/>
              </a:ext>
            </a:extLst>
          </p:cNvPr>
          <p:cNvGrpSpPr/>
          <p:nvPr/>
        </p:nvGrpSpPr>
        <p:grpSpPr>
          <a:xfrm>
            <a:off x="2302755" y="1656291"/>
            <a:ext cx="8392437" cy="9459000"/>
            <a:chOff x="-135075" y="-2070955"/>
            <a:chExt cx="8392435" cy="9458999"/>
          </a:xfrm>
        </p:grpSpPr>
        <p:sp>
          <p:nvSpPr>
            <p:cNvPr id="11" name="Shape 228">
              <a:extLst>
                <a:ext uri="{FF2B5EF4-FFF2-40B4-BE49-F238E27FC236}">
                  <a16:creationId xmlns:a16="http://schemas.microsoft.com/office/drawing/2014/main" id="{19F18BE1-416B-4609-85B8-8EE8D28565FE}"/>
                </a:ext>
              </a:extLst>
            </p:cNvPr>
            <p:cNvSpPr/>
            <p:nvPr/>
          </p:nvSpPr>
          <p:spPr>
            <a:xfrm>
              <a:off x="-135075" y="-1219405"/>
              <a:ext cx="1270000" cy="1270001"/>
            </a:xfrm>
            <a:prstGeom prst="ellipse">
              <a:avLst/>
            </a:prstGeom>
            <a:solidFill>
              <a:srgbClr val="CD321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12" name="Shape 229">
              <a:extLst>
                <a:ext uri="{FF2B5EF4-FFF2-40B4-BE49-F238E27FC236}">
                  <a16:creationId xmlns:a16="http://schemas.microsoft.com/office/drawing/2014/main" id="{9F517142-C563-488D-910F-D72951357E59}"/>
                </a:ext>
              </a:extLst>
            </p:cNvPr>
            <p:cNvSpPr/>
            <p:nvPr/>
          </p:nvSpPr>
          <p:spPr>
            <a:xfrm>
              <a:off x="318785" y="-943477"/>
              <a:ext cx="362280" cy="7181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rPr lang="fr-FR" dirty="0"/>
                <a:t>1</a:t>
              </a:r>
              <a:endParaRPr dirty="0"/>
            </a:p>
          </p:txBody>
        </p:sp>
        <p:sp>
          <p:nvSpPr>
            <p:cNvPr id="13" name="Shape 230">
              <a:extLst>
                <a:ext uri="{FF2B5EF4-FFF2-40B4-BE49-F238E27FC236}">
                  <a16:creationId xmlns:a16="http://schemas.microsoft.com/office/drawing/2014/main" id="{EBD6EA61-949F-4DF6-ADCA-5AFA36631817}"/>
                </a:ext>
              </a:extLst>
            </p:cNvPr>
            <p:cNvSpPr/>
            <p:nvPr/>
          </p:nvSpPr>
          <p:spPr>
            <a:xfrm>
              <a:off x="681066" y="-2070955"/>
              <a:ext cx="7275758" cy="9458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600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lang="fr-FR" sz="2800" dirty="0"/>
            </a:p>
            <a:p>
              <a:endParaRPr lang="fr-FR" sz="2800" dirty="0"/>
            </a:p>
            <a:p>
              <a:endParaRPr lang="fr-FR" sz="2800" dirty="0"/>
            </a:p>
            <a:p>
              <a:endParaRPr lang="fr-FR" sz="2800" dirty="0"/>
            </a:p>
            <a:p>
              <a:endParaRPr lang="fr-FR" sz="2800" dirty="0"/>
            </a:p>
            <a:p>
              <a:endParaRPr lang="fr-FR" sz="2800" dirty="0"/>
            </a:p>
            <a:p>
              <a:r>
                <a:rPr lang="fr-FR" sz="2800" b="1" i="1" dirty="0"/>
                <a:t>« Ai-je créé et conservé des listes contenant des données personnelles ? »</a:t>
              </a:r>
            </a:p>
            <a:p>
              <a:br>
                <a:rPr lang="fr-FR" sz="2800" b="1" i="1" dirty="0"/>
              </a:br>
              <a:r>
                <a:rPr lang="fr-FR" sz="2800" i="1" dirty="0"/>
                <a:t>(nom, mail, coordonnées, numéro d’identification, sexe, photo, date de naissance…)</a:t>
              </a:r>
            </a:p>
            <a:p>
              <a:endParaRPr lang="fr-FR" sz="2800" dirty="0"/>
            </a:p>
            <a:p>
              <a:r>
                <a:rPr lang="fr-FR" sz="2800" b="1" dirty="0"/>
                <a:t>Est-ce bien nécessaire ?</a:t>
              </a:r>
            </a:p>
            <a:p>
              <a:endParaRPr lang="fr-FR" sz="2800" dirty="0"/>
            </a:p>
            <a:p>
              <a:endParaRPr lang="fr-FR" sz="28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fr-FR" sz="2800" dirty="0"/>
            </a:p>
            <a:p>
              <a:r>
                <a:rPr lang="fr-FR" sz="3200" b="1" dirty="0"/>
                <a:t>Le traitement est consigné sur un REGISTRE</a:t>
              </a:r>
              <a:br>
                <a:rPr lang="fr-FR" sz="3200" b="1" dirty="0"/>
              </a:br>
              <a:r>
                <a:rPr lang="fr-FR" sz="3200" b="1" dirty="0"/>
                <a:t>(une ligne par traitement)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800" b="1" dirty="0"/>
            </a:p>
            <a:p>
              <a:r>
                <a:rPr sz="1800" b="1" dirty="0"/>
                <a:t>.</a:t>
              </a:r>
            </a:p>
          </p:txBody>
        </p:sp>
        <p:sp>
          <p:nvSpPr>
            <p:cNvPr id="14" name="Shape 231">
              <a:extLst>
                <a:ext uri="{FF2B5EF4-FFF2-40B4-BE49-F238E27FC236}">
                  <a16:creationId xmlns:a16="http://schemas.microsoft.com/office/drawing/2014/main" id="{294A0B10-B7AB-4F2C-8E66-4D7056DCDC55}"/>
                </a:ext>
              </a:extLst>
            </p:cNvPr>
            <p:cNvSpPr/>
            <p:nvPr/>
          </p:nvSpPr>
          <p:spPr>
            <a:xfrm>
              <a:off x="1749516" y="-944817"/>
              <a:ext cx="6507844" cy="9954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200">
                  <a:solidFill>
                    <a:srgbClr val="4A5E6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sz="4000" dirty="0"/>
                <a:t>Chacun repère les données qu’il collecte</a:t>
              </a:r>
              <a:endParaRPr sz="4000" dirty="0"/>
            </a:p>
          </p:txBody>
        </p:sp>
      </p:grpSp>
      <p:grpSp>
        <p:nvGrpSpPr>
          <p:cNvPr id="20" name="Group 242">
            <a:extLst>
              <a:ext uri="{FF2B5EF4-FFF2-40B4-BE49-F238E27FC236}">
                <a16:creationId xmlns:a16="http://schemas.microsoft.com/office/drawing/2014/main" id="{713A18ED-CA08-4656-854B-F5EF32CACABF}"/>
              </a:ext>
            </a:extLst>
          </p:cNvPr>
          <p:cNvGrpSpPr/>
          <p:nvPr/>
        </p:nvGrpSpPr>
        <p:grpSpPr>
          <a:xfrm>
            <a:off x="12032981" y="2507840"/>
            <a:ext cx="10712719" cy="7317943"/>
            <a:chOff x="0" y="-1"/>
            <a:chExt cx="10712718" cy="7317936"/>
          </a:xfrm>
        </p:grpSpPr>
        <p:sp>
          <p:nvSpPr>
            <p:cNvPr id="21" name="Shape 238">
              <a:extLst>
                <a:ext uri="{FF2B5EF4-FFF2-40B4-BE49-F238E27FC236}">
                  <a16:creationId xmlns:a16="http://schemas.microsoft.com/office/drawing/2014/main" id="{E8184905-0C06-4484-ABC9-A62ACB06908E}"/>
                </a:ext>
              </a:extLst>
            </p:cNvPr>
            <p:cNvSpPr/>
            <p:nvPr/>
          </p:nvSpPr>
          <p:spPr>
            <a:xfrm>
              <a:off x="0" y="1341"/>
              <a:ext cx="1270000" cy="1270001"/>
            </a:xfrm>
            <a:prstGeom prst="ellipse">
              <a:avLst/>
            </a:prstGeom>
            <a:solidFill>
              <a:srgbClr val="FBBE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22" name="Shape 239">
              <a:extLst>
                <a:ext uri="{FF2B5EF4-FFF2-40B4-BE49-F238E27FC236}">
                  <a16:creationId xmlns:a16="http://schemas.microsoft.com/office/drawing/2014/main" id="{EF2847A4-244C-4530-8021-64A99D6A897C}"/>
                </a:ext>
              </a:extLst>
            </p:cNvPr>
            <p:cNvSpPr/>
            <p:nvPr/>
          </p:nvSpPr>
          <p:spPr>
            <a:xfrm>
              <a:off x="453861" y="277269"/>
              <a:ext cx="362280" cy="7181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rPr lang="fr-FR" dirty="0"/>
                <a:t>2</a:t>
              </a:r>
              <a:endParaRPr dirty="0"/>
            </a:p>
          </p:txBody>
        </p:sp>
        <p:sp>
          <p:nvSpPr>
            <p:cNvPr id="23" name="Shape 240">
              <a:extLst>
                <a:ext uri="{FF2B5EF4-FFF2-40B4-BE49-F238E27FC236}">
                  <a16:creationId xmlns:a16="http://schemas.microsoft.com/office/drawing/2014/main" id="{A56BC9BA-A9A6-410E-8E71-9409F52BD311}"/>
                </a:ext>
              </a:extLst>
            </p:cNvPr>
            <p:cNvSpPr/>
            <p:nvPr/>
          </p:nvSpPr>
          <p:spPr>
            <a:xfrm>
              <a:off x="1744575" y="2167812"/>
              <a:ext cx="8968143" cy="5150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600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800" dirty="0"/>
                <a:t>Nature des renseignements demandés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800" dirty="0"/>
                <a:t>Auprès de qui ? (élèves, familles, personnels…) ?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800" dirty="0"/>
                <a:t>Pour quelle finalité ?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800" dirty="0"/>
                <a:t>Où sont les données ?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800" dirty="0"/>
                <a:t>Qui peut y accéder ?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800" dirty="0"/>
                <a:t>S’agit-il de données sensibles ?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800" dirty="0"/>
                <a:t>Faut-il demander un consentement ?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800" dirty="0"/>
                <a:t>Quelle durée de conservation ?</a:t>
              </a:r>
            </a:p>
            <a:p>
              <a:endParaRPr lang="fr-FR" sz="2800" dirty="0"/>
            </a:p>
            <a:p>
              <a:endParaRPr lang="fr-FR" sz="2800" dirty="0"/>
            </a:p>
            <a:p>
              <a:pPr lvl="0"/>
              <a:r>
                <a:rPr lang="fr-FR" sz="3200" b="1" dirty="0">
                  <a:solidFill>
                    <a:schemeClr val="tx2"/>
                  </a:solidFill>
                  <a:latin typeface="Raleway" panose="020B0503030101060003" pitchFamily="34" charset="0"/>
                  <a:sym typeface="Helvetica Light"/>
                </a:rPr>
                <a:t>Une fiche par traitement</a:t>
              </a:r>
              <a:br>
                <a:rPr lang="fr-FR" sz="3200" b="1" dirty="0">
                  <a:solidFill>
                    <a:schemeClr val="tx2"/>
                  </a:solidFill>
                  <a:latin typeface="Raleway" panose="020B0503030101060003" pitchFamily="34" charset="0"/>
                  <a:sym typeface="Helvetica Light"/>
                </a:rPr>
              </a:br>
              <a:endParaRPr dirty="0"/>
            </a:p>
          </p:txBody>
        </p:sp>
        <p:sp>
          <p:nvSpPr>
            <p:cNvPr id="24" name="Shape 241">
              <a:extLst>
                <a:ext uri="{FF2B5EF4-FFF2-40B4-BE49-F238E27FC236}">
                  <a16:creationId xmlns:a16="http://schemas.microsoft.com/office/drawing/2014/main" id="{684379C5-B735-4F09-BBB3-71775F154F28}"/>
                </a:ext>
              </a:extLst>
            </p:cNvPr>
            <p:cNvSpPr/>
            <p:nvPr/>
          </p:nvSpPr>
          <p:spPr>
            <a:xfrm>
              <a:off x="1744575" y="-1"/>
              <a:ext cx="8160404" cy="14545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2200">
                  <a:solidFill>
                    <a:srgbClr val="4A5E6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sz="4000" dirty="0"/>
                <a:t>Chaque traitement fait l’objet d’une description</a:t>
              </a:r>
              <a:endParaRPr sz="4000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  <p:bldP spid="2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/>
          </p:cNvSpPr>
          <p:nvPr>
            <p:ph type="sldNum" sz="quarter" idx="2"/>
          </p:nvPr>
        </p:nvSpPr>
        <p:spPr>
          <a:xfrm>
            <a:off x="12048531" y="12938608"/>
            <a:ext cx="286938" cy="47192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 dirty="0"/>
          </a:p>
        </p:txBody>
      </p:sp>
      <p:grpSp>
        <p:nvGrpSpPr>
          <p:cNvPr id="356" name="Group 356"/>
          <p:cNvGrpSpPr/>
          <p:nvPr/>
        </p:nvGrpSpPr>
        <p:grpSpPr>
          <a:xfrm>
            <a:off x="883282" y="5175533"/>
            <a:ext cx="4070687" cy="7420153"/>
            <a:chOff x="-71336" y="0"/>
            <a:chExt cx="4070685" cy="6140330"/>
          </a:xfrm>
        </p:grpSpPr>
        <p:sp>
          <p:nvSpPr>
            <p:cNvPr id="350" name="Shape 350"/>
            <p:cNvSpPr/>
            <p:nvPr/>
          </p:nvSpPr>
          <p:spPr>
            <a:xfrm>
              <a:off x="0" y="655974"/>
              <a:ext cx="3928016" cy="5484356"/>
            </a:xfrm>
            <a:prstGeom prst="rect">
              <a:avLst/>
            </a:prstGeom>
            <a:solidFill>
              <a:srgbClr val="F2F1F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1200">
                  <a:solidFill>
                    <a:srgbClr val="F8F7FA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0" y="0"/>
              <a:ext cx="3928018" cy="862501"/>
            </a:xfrm>
            <a:prstGeom prst="rect">
              <a:avLst/>
            </a:prstGeom>
            <a:solidFill>
              <a:srgbClr val="4A5E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1200">
                  <a:solidFill>
                    <a:srgbClr val="F06285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-71336" y="1005442"/>
              <a:ext cx="3928017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5900"/>
                </a:spcBef>
                <a:defRPr sz="2200">
                  <a:solidFill>
                    <a:srgbClr val="4A5E6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DOCUMENTS PAPIER</a:t>
              </a:r>
              <a:endParaRPr dirty="0"/>
            </a:p>
          </p:txBody>
        </p:sp>
        <p:sp>
          <p:nvSpPr>
            <p:cNvPr id="355" name="Shape 355"/>
            <p:cNvSpPr/>
            <p:nvPr/>
          </p:nvSpPr>
          <p:spPr>
            <a:xfrm>
              <a:off x="-71336" y="2118345"/>
              <a:ext cx="4070685" cy="15111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fr-FR" sz="2800" dirty="0"/>
                <a:t>Ne pas laisser traîner sur les bureaux ou dans les copieurs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fr-FR" sz="2800" dirty="0"/>
                <a:t>Garder sous clé</a:t>
              </a:r>
              <a:endParaRPr sz="3200" dirty="0"/>
            </a:p>
          </p:txBody>
        </p:sp>
      </p:grpSp>
      <p:grpSp>
        <p:nvGrpSpPr>
          <p:cNvPr id="363" name="Group 363"/>
          <p:cNvGrpSpPr/>
          <p:nvPr/>
        </p:nvGrpSpPr>
        <p:grpSpPr>
          <a:xfrm>
            <a:off x="5582420" y="5175533"/>
            <a:ext cx="4247380" cy="8678263"/>
            <a:chOff x="-8885" y="0"/>
            <a:chExt cx="4247379" cy="8678262"/>
          </a:xfrm>
        </p:grpSpPr>
        <p:sp>
          <p:nvSpPr>
            <p:cNvPr id="357" name="Shape 357"/>
            <p:cNvSpPr/>
            <p:nvPr/>
          </p:nvSpPr>
          <p:spPr>
            <a:xfrm>
              <a:off x="0" y="655975"/>
              <a:ext cx="3928017" cy="6764177"/>
            </a:xfrm>
            <a:prstGeom prst="rect">
              <a:avLst/>
            </a:prstGeom>
            <a:solidFill>
              <a:srgbClr val="F2F1F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1200">
                  <a:solidFill>
                    <a:srgbClr val="F8F7FA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0" y="0"/>
              <a:ext cx="3928018" cy="1042271"/>
            </a:xfrm>
            <a:prstGeom prst="rect">
              <a:avLst/>
            </a:prstGeom>
            <a:solidFill>
              <a:srgbClr val="CD321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1200">
                  <a:solidFill>
                    <a:srgbClr val="F06285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0" y="1215005"/>
              <a:ext cx="3928017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5900"/>
                </a:spcBef>
                <a:defRPr sz="2200">
                  <a:solidFill>
                    <a:srgbClr val="4A5E6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MOTS DE PASSE</a:t>
              </a:r>
              <a:endParaRPr dirty="0"/>
            </a:p>
          </p:txBody>
        </p:sp>
        <p:sp>
          <p:nvSpPr>
            <p:cNvPr id="362" name="Shape 362"/>
            <p:cNvSpPr/>
            <p:nvPr/>
          </p:nvSpPr>
          <p:spPr>
            <a:xfrm>
              <a:off x="-8885" y="1681476"/>
              <a:ext cx="4247379" cy="69967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2400" dirty="0"/>
                <a:t>12 caractères de 4 types différents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2400" dirty="0"/>
                <a:t>Ne dit rien de vous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2400" dirty="0"/>
                <a:t>Un compte = un mot de passe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2400" dirty="0"/>
                <a:t>Ne pas le noter « en clair »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2400" dirty="0"/>
                <a:t>Si possible double authentification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2400" dirty="0"/>
                <a:t>Utiliser une phrase-clé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2400" dirty="0"/>
                <a:t>Ou un gestionnaire de </a:t>
              </a:r>
              <a:r>
                <a:rPr lang="fr-FR" sz="2400" dirty="0" err="1"/>
                <a:t>mdp</a:t>
              </a:r>
              <a:r>
                <a:rPr lang="fr-FR" sz="2400" dirty="0"/>
                <a:t> (</a:t>
              </a:r>
              <a:r>
                <a:rPr lang="fr-FR" sz="2400" dirty="0" err="1"/>
                <a:t>keepass</a:t>
              </a:r>
              <a:r>
                <a:rPr lang="fr-FR" sz="2400" dirty="0"/>
                <a:t>/</a:t>
              </a:r>
              <a:r>
                <a:rPr lang="fr-FR" sz="2400" dirty="0" err="1"/>
                <a:t>bitwarden</a:t>
              </a:r>
              <a:r>
                <a:rPr lang="fr-FR" sz="2400" dirty="0"/>
                <a:t>)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2400" dirty="0"/>
                <a:t>Ne pas enregistrer dans le navigateur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2400" dirty="0"/>
                <a:t>Les changer régulièrement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fr-FR" sz="2400" dirty="0"/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fr-FR" sz="2400" dirty="0"/>
            </a:p>
            <a:p>
              <a:endParaRPr lang="fr-FR" dirty="0"/>
            </a:p>
            <a:p>
              <a:endParaRPr dirty="0"/>
            </a:p>
          </p:txBody>
        </p:sp>
      </p:grpSp>
      <p:grpSp>
        <p:nvGrpSpPr>
          <p:cNvPr id="370" name="Group 370"/>
          <p:cNvGrpSpPr/>
          <p:nvPr/>
        </p:nvGrpSpPr>
        <p:grpSpPr>
          <a:xfrm>
            <a:off x="10219108" y="5175533"/>
            <a:ext cx="3936903" cy="7367330"/>
            <a:chOff x="-8883" y="0"/>
            <a:chExt cx="3936901" cy="7367329"/>
          </a:xfrm>
        </p:grpSpPr>
        <p:sp>
          <p:nvSpPr>
            <p:cNvPr id="364" name="Shape 364"/>
            <p:cNvSpPr/>
            <p:nvPr/>
          </p:nvSpPr>
          <p:spPr>
            <a:xfrm>
              <a:off x="-8883" y="1042270"/>
              <a:ext cx="3928017" cy="6298646"/>
            </a:xfrm>
            <a:prstGeom prst="rect">
              <a:avLst/>
            </a:prstGeom>
            <a:solidFill>
              <a:srgbClr val="F2F1F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1200">
                  <a:solidFill>
                    <a:srgbClr val="F8F7FA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0" y="0"/>
              <a:ext cx="3928018" cy="1042271"/>
            </a:xfrm>
            <a:prstGeom prst="rect">
              <a:avLst/>
            </a:prstGeom>
            <a:solidFill>
              <a:srgbClr val="FBBE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1200">
                  <a:solidFill>
                    <a:srgbClr val="F06285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0" y="1215005"/>
              <a:ext cx="3928017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5900"/>
                </a:spcBef>
                <a:defRPr sz="2200">
                  <a:solidFill>
                    <a:srgbClr val="4A5E6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lang="fr-FR" dirty="0"/>
                <a:t>EMAIL</a:t>
              </a:r>
              <a:endParaRPr dirty="0"/>
            </a:p>
          </p:txBody>
        </p:sp>
        <p:sp>
          <p:nvSpPr>
            <p:cNvPr id="369" name="Shape 369"/>
            <p:cNvSpPr/>
            <p:nvPr/>
          </p:nvSpPr>
          <p:spPr>
            <a:xfrm>
              <a:off x="-8883" y="2094092"/>
              <a:ext cx="3928017" cy="5273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2400" dirty="0"/>
                <a:t>Ne pas envoyer de données personnelles en PJ de mail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2400" dirty="0"/>
                <a:t>Utiliser un zip protégé par </a:t>
              </a:r>
              <a:r>
                <a:rPr lang="fr-FR" sz="2400" dirty="0" err="1"/>
                <a:t>mdp</a:t>
              </a:r>
              <a:endParaRPr lang="fr-FR" sz="2400" dirty="0"/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2400" dirty="0"/>
                <a:t>Ou partager sur un drive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2400" dirty="0"/>
                <a:t>Liste destinataires des mail en Cci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fr-FR" sz="2400" dirty="0"/>
                <a:t>Adresse mail perso distincte d’adresse mail professionnelle, éviter les redirections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fr-FR" sz="2400" dirty="0"/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sz="2400" dirty="0"/>
            </a:p>
          </p:txBody>
        </p:sp>
      </p:grpSp>
      <p:grpSp>
        <p:nvGrpSpPr>
          <p:cNvPr id="377" name="Group 377"/>
          <p:cNvGrpSpPr/>
          <p:nvPr/>
        </p:nvGrpSpPr>
        <p:grpSpPr>
          <a:xfrm>
            <a:off x="14864678" y="5175533"/>
            <a:ext cx="3928019" cy="7647502"/>
            <a:chOff x="0" y="0"/>
            <a:chExt cx="3928018" cy="7647501"/>
          </a:xfrm>
        </p:grpSpPr>
        <p:sp>
          <p:nvSpPr>
            <p:cNvPr id="371" name="Shape 371"/>
            <p:cNvSpPr/>
            <p:nvPr/>
          </p:nvSpPr>
          <p:spPr>
            <a:xfrm>
              <a:off x="0" y="655975"/>
              <a:ext cx="3928017" cy="6684941"/>
            </a:xfrm>
            <a:prstGeom prst="rect">
              <a:avLst/>
            </a:prstGeom>
            <a:solidFill>
              <a:srgbClr val="F2F1F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1200">
                  <a:solidFill>
                    <a:srgbClr val="F8F7FA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0" y="0"/>
              <a:ext cx="3928018" cy="1042271"/>
            </a:xfrm>
            <a:prstGeom prst="rect">
              <a:avLst/>
            </a:prstGeom>
            <a:solidFill>
              <a:srgbClr val="2881B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1200">
                  <a:solidFill>
                    <a:srgbClr val="F06285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0" y="1215005"/>
              <a:ext cx="3928017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5900"/>
                </a:spcBef>
                <a:defRPr sz="2200">
                  <a:solidFill>
                    <a:srgbClr val="4A5E6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dirty="0"/>
                <a:t>ORGANI</a:t>
              </a:r>
              <a:r>
                <a:rPr lang="fr-FR" dirty="0"/>
                <a:t>S</a:t>
              </a:r>
              <a:r>
                <a:rPr dirty="0"/>
                <a:t>ATION</a:t>
              </a:r>
            </a:p>
          </p:txBody>
        </p:sp>
        <p:sp>
          <p:nvSpPr>
            <p:cNvPr id="376" name="Shape 376"/>
            <p:cNvSpPr/>
            <p:nvPr/>
          </p:nvSpPr>
          <p:spPr>
            <a:xfrm>
              <a:off x="122994" y="1635600"/>
              <a:ext cx="3682028" cy="6011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algn="l"/>
              <a:r>
                <a:rPr lang="fr-FR" sz="2400" dirty="0"/>
                <a:t>Séparer les usages personnels des usages professionnels sur l’ordinateur :</a:t>
              </a:r>
              <a:br>
                <a:rPr lang="fr-FR" sz="2400" dirty="0"/>
              </a:br>
              <a:br>
                <a:rPr lang="fr-FR" sz="2400" dirty="0"/>
              </a:br>
              <a:r>
                <a:rPr lang="fr-FR" sz="2400" dirty="0"/>
                <a:t>création de sessions protégées par un </a:t>
              </a:r>
              <a:r>
                <a:rPr lang="fr-FR" sz="2400" dirty="0" err="1"/>
                <a:t>mdp</a:t>
              </a:r>
              <a:endParaRPr lang="fr-FR" sz="2400" dirty="0"/>
            </a:p>
            <a:p>
              <a:pPr algn="l"/>
              <a:endParaRPr lang="fr-FR" sz="2400" dirty="0"/>
            </a:p>
            <a:p>
              <a:pPr algn="l"/>
              <a:r>
                <a:rPr lang="fr-FR" sz="2400" dirty="0"/>
                <a:t>Ne pas stocker de données sensibles sur une clé USB</a:t>
              </a:r>
            </a:p>
            <a:p>
              <a:pPr algn="l"/>
              <a:endParaRPr lang="fr-FR" sz="2400" dirty="0"/>
            </a:p>
            <a:p>
              <a:pPr algn="l"/>
              <a:r>
                <a:rPr lang="fr-FR" sz="2400" dirty="0"/>
                <a:t>Sauvegarder les données de façon sécurisée (</a:t>
              </a:r>
              <a:r>
                <a:rPr lang="fr-FR" sz="2400" dirty="0" err="1"/>
                <a:t>Isidoor</a:t>
              </a:r>
              <a:r>
                <a:rPr lang="fr-FR" sz="2400" dirty="0"/>
                <a:t>, NAS, disques durs externes)</a:t>
              </a:r>
              <a:endParaRPr sz="2400" dirty="0"/>
            </a:p>
          </p:txBody>
        </p:sp>
      </p:grpSp>
      <p:grpSp>
        <p:nvGrpSpPr>
          <p:cNvPr id="384" name="Group 384"/>
          <p:cNvGrpSpPr/>
          <p:nvPr/>
        </p:nvGrpSpPr>
        <p:grpSpPr>
          <a:xfrm>
            <a:off x="19501364" y="5175532"/>
            <a:ext cx="4017120" cy="7724636"/>
            <a:chOff x="0" y="0"/>
            <a:chExt cx="4017119" cy="5661888"/>
          </a:xfrm>
        </p:grpSpPr>
        <p:sp>
          <p:nvSpPr>
            <p:cNvPr id="378" name="Shape 378"/>
            <p:cNvSpPr/>
            <p:nvPr/>
          </p:nvSpPr>
          <p:spPr>
            <a:xfrm>
              <a:off x="0" y="655975"/>
              <a:ext cx="3928017" cy="4724661"/>
            </a:xfrm>
            <a:prstGeom prst="rect">
              <a:avLst/>
            </a:prstGeom>
            <a:solidFill>
              <a:srgbClr val="F2F1F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1200">
                  <a:solidFill>
                    <a:srgbClr val="F8F7FA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0" y="0"/>
              <a:ext cx="3928018" cy="763947"/>
            </a:xfrm>
            <a:prstGeom prst="rect">
              <a:avLst/>
            </a:prstGeom>
            <a:solidFill>
              <a:srgbClr val="3A9A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1200">
                  <a:solidFill>
                    <a:srgbClr val="F06285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0" y="909845"/>
              <a:ext cx="3928017" cy="3233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>
                <a:spcBef>
                  <a:spcPts val="5900"/>
                </a:spcBef>
                <a:defRPr sz="2200">
                  <a:solidFill>
                    <a:srgbClr val="4A5E6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r>
                <a:rPr lang="fr-FR" dirty="0"/>
                <a:t>PRUDENCE</a:t>
              </a:r>
              <a:endParaRPr dirty="0"/>
            </a:p>
          </p:txBody>
        </p:sp>
        <p:sp>
          <p:nvSpPr>
            <p:cNvPr id="383" name="Shape 383"/>
            <p:cNvSpPr/>
            <p:nvPr/>
          </p:nvSpPr>
          <p:spPr>
            <a:xfrm>
              <a:off x="8883" y="1300492"/>
              <a:ext cx="4008236" cy="4361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algn="l"/>
              <a:r>
                <a:rPr lang="fr-FR" sz="2400" dirty="0"/>
                <a:t>Sécuriser son téléphone mobile</a:t>
              </a:r>
            </a:p>
            <a:p>
              <a:pPr algn="l"/>
              <a:br>
                <a:rPr lang="fr-FR" sz="2400" dirty="0"/>
              </a:br>
              <a:r>
                <a:rPr lang="fr-FR" sz="2400" dirty="0"/>
                <a:t>Se protéger des « rançongiciels »</a:t>
              </a:r>
            </a:p>
            <a:p>
              <a:pPr algn="l"/>
              <a:endParaRPr lang="fr-FR" sz="2400" dirty="0"/>
            </a:p>
            <a:p>
              <a:pPr algn="l"/>
              <a:r>
                <a:rPr lang="fr-FR" sz="2400" dirty="0" err="1"/>
                <a:t>Etre</a:t>
              </a:r>
              <a:r>
                <a:rPr lang="fr-FR" sz="2400" dirty="0"/>
                <a:t> averti des techniques de phishing/hameçonnage (messages frauduleux, arnaques aux « bonnes affaires »,  fausses pannes d’ordinateur…)</a:t>
              </a:r>
            </a:p>
            <a:p>
              <a:pPr algn="l"/>
              <a:endParaRPr lang="fr-FR" sz="2400" dirty="0"/>
            </a:p>
            <a:p>
              <a:pPr algn="l"/>
              <a:r>
                <a:rPr lang="fr-FR" sz="2400" dirty="0"/>
                <a:t>En savoir plus : </a:t>
              </a:r>
              <a:br>
                <a:rPr lang="fr-FR" sz="2400" dirty="0"/>
              </a:br>
              <a:r>
                <a:rPr lang="fr-FR" sz="2400" dirty="0">
                  <a:hlinkClick r:id="rId3"/>
                </a:rPr>
                <a:t>Hack-</a:t>
              </a:r>
              <a:r>
                <a:rPr lang="fr-FR" sz="2400" dirty="0" err="1">
                  <a:hlinkClick r:id="rId3"/>
                </a:rPr>
                <a:t>Academy</a:t>
              </a:r>
              <a:endParaRPr lang="fr-FR" sz="2400" dirty="0"/>
            </a:p>
            <a:p>
              <a:endParaRPr dirty="0"/>
            </a:p>
          </p:txBody>
        </p:sp>
      </p:grpSp>
      <p:sp>
        <p:nvSpPr>
          <p:cNvPr id="385" name="Shape 385"/>
          <p:cNvSpPr/>
          <p:nvPr/>
        </p:nvSpPr>
        <p:spPr>
          <a:xfrm>
            <a:off x="1480571" y="1199549"/>
            <a:ext cx="22834204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600">
                <a:solidFill>
                  <a:srgbClr val="4A5E6C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rPr lang="fr-FR" dirty="0"/>
              <a:t>3. SECURITE – L’affaire de tous</a:t>
            </a:r>
            <a:endParaRPr dirty="0"/>
          </a:p>
        </p:txBody>
      </p:sp>
      <p:pic>
        <p:nvPicPr>
          <p:cNvPr id="3" name="Graphique 2" descr="Enveloppe">
            <a:extLst>
              <a:ext uri="{FF2B5EF4-FFF2-40B4-BE49-F238E27FC236}">
                <a16:creationId xmlns:a16="http://schemas.microsoft.com/office/drawing/2014/main" id="{B8E1A8EA-8697-4AAE-9726-D165D0202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34800" y="5233485"/>
            <a:ext cx="914400" cy="914400"/>
          </a:xfrm>
          <a:prstGeom prst="rect">
            <a:avLst/>
          </a:prstGeom>
        </p:spPr>
      </p:pic>
      <p:pic>
        <p:nvPicPr>
          <p:cNvPr id="5" name="Graphique 4" descr="Journal">
            <a:extLst>
              <a:ext uri="{FF2B5EF4-FFF2-40B4-BE49-F238E27FC236}">
                <a16:creationId xmlns:a16="http://schemas.microsoft.com/office/drawing/2014/main" id="{FDE5E4E3-8922-415D-9934-9F2C252B2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1426" y="5233485"/>
            <a:ext cx="914400" cy="914400"/>
          </a:xfrm>
          <a:prstGeom prst="rect">
            <a:avLst/>
          </a:prstGeom>
        </p:spPr>
      </p:pic>
      <p:pic>
        <p:nvPicPr>
          <p:cNvPr id="7" name="Graphique 6" descr="Verrou">
            <a:extLst>
              <a:ext uri="{FF2B5EF4-FFF2-40B4-BE49-F238E27FC236}">
                <a16:creationId xmlns:a16="http://schemas.microsoft.com/office/drawing/2014/main" id="{6BD32974-8AC3-4530-B674-414E36A839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98113" y="5233485"/>
            <a:ext cx="914400" cy="914400"/>
          </a:xfrm>
          <a:prstGeom prst="rect">
            <a:avLst/>
          </a:prstGeom>
        </p:spPr>
      </p:pic>
      <p:pic>
        <p:nvPicPr>
          <p:cNvPr id="9" name="Graphique 8" descr="Clé">
            <a:extLst>
              <a:ext uri="{FF2B5EF4-FFF2-40B4-BE49-F238E27FC236}">
                <a16:creationId xmlns:a16="http://schemas.microsoft.com/office/drawing/2014/main" id="{A23951A2-645F-4065-915F-249824CD76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371488" y="5281345"/>
            <a:ext cx="914400" cy="9144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C80739C-69F3-4463-B34A-B96EBFCD1C12}"/>
              </a:ext>
            </a:extLst>
          </p:cNvPr>
          <p:cNvSpPr txBox="1"/>
          <p:nvPr/>
        </p:nvSpPr>
        <p:spPr>
          <a:xfrm>
            <a:off x="261450" y="2191543"/>
            <a:ext cx="24314348" cy="21954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4800" dirty="0">
                <a:latin typeface="Raleway Light" panose="020B0403030101060003" pitchFamily="34" charset="0"/>
              </a:rPr>
              <a:t>« Le principal risque de sécurité identifié dans les 3 ans à venir est la </a:t>
            </a:r>
            <a:r>
              <a:rPr lang="fr-FR" sz="4800" dirty="0" err="1">
                <a:latin typeface="Raleway Light" panose="020B0403030101060003" pitchFamily="34" charset="0"/>
              </a:rPr>
              <a:t>cyber-criminalité</a:t>
            </a:r>
            <a:r>
              <a:rPr lang="fr-FR" sz="4800" dirty="0">
                <a:latin typeface="Raleway Light" panose="020B0403030101060003" pitchFamily="34" charset="0"/>
              </a:rPr>
              <a:t> </a:t>
            </a:r>
            <a:br>
              <a:rPr lang="fr-FR" sz="4800" dirty="0">
                <a:latin typeface="Raleway Light" panose="020B0403030101060003" pitchFamily="34" charset="0"/>
              </a:rPr>
            </a:br>
            <a:r>
              <a:rPr lang="fr-FR" sz="4800" dirty="0">
                <a:latin typeface="Raleway Light" panose="020B0403030101060003" pitchFamily="34" charset="0"/>
              </a:rPr>
              <a:t>liée à l’erreur humaine »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 Light" panose="020B0403030101060003" pitchFamily="34" charset="0"/>
                <a:sym typeface="Helvetica Light"/>
              </a:rPr>
              <a:t>Toute fuite de données doit être journalisée en interne et déclar</a:t>
            </a:r>
            <a:r>
              <a:rPr lang="fr-FR" sz="4000" dirty="0">
                <a:latin typeface="Raleway Light" panose="020B0403030101060003" pitchFamily="34" charset="0"/>
              </a:rPr>
              <a:t>ée à la CNIL sous 72 h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 Light" panose="020B0403030101060003" pitchFamily="34" charset="0"/>
              <a:sym typeface="Helvetica Light"/>
            </a:endParaRPr>
          </a:p>
        </p:txBody>
      </p:sp>
      <p:pic>
        <p:nvPicPr>
          <p:cNvPr id="12" name="Graphique 11" descr="Tête avec engrenages">
            <a:extLst>
              <a:ext uri="{FF2B5EF4-FFF2-40B4-BE49-F238E27FC236}">
                <a16:creationId xmlns:a16="http://schemas.microsoft.com/office/drawing/2014/main" id="{6C8648EE-4B4D-4B51-BBC4-3250FBECFF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008174" y="5254236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2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3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5" nodeType="with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5" animBg="1" advAuto="0"/>
      <p:bldP spid="363" grpId="4" animBg="1" advAuto="0"/>
      <p:bldP spid="370" grpId="3" animBg="1" advAuto="0"/>
      <p:bldP spid="377" grpId="2" animBg="1" advAuto="0"/>
      <p:bldP spid="38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5ED43584-866B-405B-904D-63D7BDAF9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-20033"/>
            <a:ext cx="19735800" cy="139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201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57FB8B03-14E7-4905-9B26-78838388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6201"/>
            <a:ext cx="24489379" cy="108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09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/>
          </p:cNvSpPr>
          <p:nvPr>
            <p:ph type="sldNum" sz="quarter" idx="2"/>
          </p:nvPr>
        </p:nvSpPr>
        <p:spPr>
          <a:xfrm>
            <a:off x="12050935" y="12938608"/>
            <a:ext cx="282129" cy="47192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524" name="Shape 524"/>
          <p:cNvSpPr/>
          <p:nvPr/>
        </p:nvSpPr>
        <p:spPr>
          <a:xfrm>
            <a:off x="1480571" y="1199549"/>
            <a:ext cx="22834204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600">
                <a:solidFill>
                  <a:srgbClr val="4A5E6C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rPr lang="fr-FR" dirty="0"/>
              <a:t>4. TRANSPARENCE</a:t>
            </a:r>
            <a:endParaRPr dirty="0"/>
          </a:p>
        </p:txBody>
      </p:sp>
      <p:sp>
        <p:nvSpPr>
          <p:cNvPr id="525" name="Shape 525"/>
          <p:cNvSpPr/>
          <p:nvPr/>
        </p:nvSpPr>
        <p:spPr>
          <a:xfrm>
            <a:off x="1501526" y="2213938"/>
            <a:ext cx="2283420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>
                <a:solidFill>
                  <a:srgbClr val="4A5E6C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fr-FR" sz="3200" dirty="0"/>
              <a:t>Respecter les droits des personnes et leur accès aux données qui leur appartiennent </a:t>
            </a:r>
          </a:p>
        </p:txBody>
      </p:sp>
      <p:grpSp>
        <p:nvGrpSpPr>
          <p:cNvPr id="544" name="Group 544"/>
          <p:cNvGrpSpPr/>
          <p:nvPr/>
        </p:nvGrpSpPr>
        <p:grpSpPr>
          <a:xfrm>
            <a:off x="11480013" y="3186986"/>
            <a:ext cx="12561086" cy="8432010"/>
            <a:chOff x="-24378" y="-616555"/>
            <a:chExt cx="8959843" cy="8432008"/>
          </a:xfrm>
        </p:grpSpPr>
        <p:sp>
          <p:nvSpPr>
            <p:cNvPr id="526" name="Shape 526"/>
            <p:cNvSpPr/>
            <p:nvPr/>
          </p:nvSpPr>
          <p:spPr>
            <a:xfrm rot="5400000">
              <a:off x="-66273" y="-319055"/>
              <a:ext cx="919194" cy="835403"/>
            </a:xfrm>
            <a:prstGeom prst="roundRect">
              <a:avLst>
                <a:gd name="adj" fmla="val 6473"/>
              </a:avLst>
            </a:prstGeom>
            <a:solidFill>
              <a:srgbClr val="809D2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1047309" y="-616555"/>
              <a:ext cx="7888156" cy="15024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 defTabSz="635634">
                <a:defRPr sz="1848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r>
                <a:rPr lang="fr-FR" sz="2400" b="1" dirty="0"/>
                <a:t>Charte d’utilisation du numérique</a:t>
              </a:r>
            </a:p>
            <a:p>
              <a:r>
                <a:rPr lang="fr-FR" sz="2400" dirty="0"/>
                <a:t>Pour les personnels</a:t>
              </a:r>
            </a:p>
            <a:p>
              <a:r>
                <a:rPr lang="fr-FR" sz="2400" dirty="0"/>
                <a:t>Pour les élèves</a:t>
              </a:r>
              <a:endParaRPr sz="2400" dirty="0"/>
            </a:p>
          </p:txBody>
        </p:sp>
        <p:sp>
          <p:nvSpPr>
            <p:cNvPr id="528" name="Shape 528"/>
            <p:cNvSpPr/>
            <p:nvPr/>
          </p:nvSpPr>
          <p:spPr>
            <a:xfrm rot="5400000">
              <a:off x="-66273" y="1165881"/>
              <a:ext cx="919194" cy="835403"/>
            </a:xfrm>
            <a:prstGeom prst="roundRect">
              <a:avLst>
                <a:gd name="adj" fmla="val 6473"/>
              </a:avLst>
            </a:prstGeom>
            <a:solidFill>
              <a:srgbClr val="3A9A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982922" y="646831"/>
              <a:ext cx="7888157" cy="206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 defTabSz="635634">
                <a:defRPr sz="1848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r>
                <a:rPr lang="fr-FR" sz="2400" b="1" dirty="0"/>
                <a:t>Mentions légales sur les formulaires</a:t>
              </a:r>
            </a:p>
            <a:p>
              <a:r>
                <a:rPr lang="fr-FR" sz="2400" dirty="0"/>
                <a:t>Cf modèles communiqués sur le site « Guide RGPD 1D »</a:t>
              </a:r>
            </a:p>
            <a:p>
              <a:r>
                <a:rPr lang="fr-FR" sz="2400" dirty="0"/>
                <a:t>Mention de conformité, case à cocher pour le consentement</a:t>
              </a:r>
            </a:p>
            <a:p>
              <a:r>
                <a:rPr lang="fr-FR" sz="2400" dirty="0"/>
                <a:t>Personne à contacter pour exercer le droit d’accès aux données</a:t>
              </a:r>
              <a:endParaRPr lang="fr-FR" sz="1000" dirty="0"/>
            </a:p>
          </p:txBody>
        </p:sp>
        <p:sp>
          <p:nvSpPr>
            <p:cNvPr id="530" name="Shape 530"/>
            <p:cNvSpPr/>
            <p:nvPr/>
          </p:nvSpPr>
          <p:spPr>
            <a:xfrm rot="5400000">
              <a:off x="-20688" y="2572095"/>
              <a:ext cx="919194" cy="835403"/>
            </a:xfrm>
            <a:prstGeom prst="roundRect">
              <a:avLst>
                <a:gd name="adj" fmla="val 6473"/>
              </a:avLst>
            </a:prstGeom>
            <a:solidFill>
              <a:srgbClr val="FBBE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1047308" y="2500234"/>
              <a:ext cx="7888157" cy="1174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 defTabSz="635634">
                <a:defRPr sz="1848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r>
                <a:rPr lang="fr-FR" sz="2400" b="1" dirty="0"/>
                <a:t>Déclaration de protection de la vie privée</a:t>
              </a:r>
            </a:p>
            <a:p>
              <a:r>
                <a:rPr lang="fr-FR" sz="2400" dirty="0"/>
                <a:t>Cf modèle communiqué sur le site « Guide RGPD 1D »</a:t>
              </a:r>
            </a:p>
            <a:p>
              <a:endParaRPr lang="fr-FR" sz="2400" dirty="0"/>
            </a:p>
          </p:txBody>
        </p:sp>
        <p:sp>
          <p:nvSpPr>
            <p:cNvPr id="532" name="Shape 532"/>
            <p:cNvSpPr/>
            <p:nvPr/>
          </p:nvSpPr>
          <p:spPr>
            <a:xfrm rot="5400000">
              <a:off x="-4299" y="3924123"/>
              <a:ext cx="919194" cy="835402"/>
            </a:xfrm>
            <a:prstGeom prst="roundRect">
              <a:avLst>
                <a:gd name="adj" fmla="val 6473"/>
              </a:avLst>
            </a:prstGeom>
            <a:solidFill>
              <a:srgbClr val="CD321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1007805" y="3846491"/>
              <a:ext cx="7888157" cy="919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 defTabSz="635634">
                <a:defRPr sz="1848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r>
                <a:rPr lang="fr-FR" sz="2400" b="1" dirty="0"/>
                <a:t>Mise à jour du contrat de scolarisation</a:t>
              </a:r>
              <a:br>
                <a:rPr lang="fr-FR" sz="2400" b="1" dirty="0"/>
              </a:br>
              <a:r>
                <a:rPr lang="fr-FR" sz="2400" dirty="0" err="1"/>
                <a:t>Isidoor</a:t>
              </a:r>
              <a:r>
                <a:rPr lang="fr-FR" sz="2400" dirty="0"/>
                <a:t> – clauses à vérifier</a:t>
              </a:r>
              <a:endParaRPr sz="2400" dirty="0"/>
            </a:p>
          </p:txBody>
        </p:sp>
        <p:sp>
          <p:nvSpPr>
            <p:cNvPr id="534" name="Shape 534"/>
            <p:cNvSpPr/>
            <p:nvPr/>
          </p:nvSpPr>
          <p:spPr>
            <a:xfrm rot="5400000">
              <a:off x="-2393" y="5210054"/>
              <a:ext cx="919194" cy="756396"/>
            </a:xfrm>
            <a:prstGeom prst="roundRect">
              <a:avLst>
                <a:gd name="adj" fmla="val 7149"/>
              </a:avLst>
            </a:prstGeom>
            <a:solidFill>
              <a:srgbClr val="4A5E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1007805" y="4943888"/>
              <a:ext cx="7888157" cy="1245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 defTabSz="635634">
                <a:defRPr sz="1848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r>
                <a:rPr lang="fr-FR" sz="2400" b="1" dirty="0"/>
                <a:t>Mise à jour des contrats de travail</a:t>
              </a:r>
              <a:br>
                <a:rPr lang="fr-FR" sz="2400" dirty="0"/>
              </a:br>
              <a:r>
                <a:rPr lang="fr-FR" sz="2400" dirty="0"/>
                <a:t>Clause de confidentialité…</a:t>
              </a:r>
              <a:br>
                <a:rPr lang="fr-FR" sz="2400" dirty="0"/>
              </a:br>
              <a:r>
                <a:rPr lang="fr-FR" sz="2400" dirty="0"/>
                <a:t>Cf </a:t>
              </a:r>
              <a:r>
                <a:rPr lang="fr-FR" sz="2400" dirty="0" err="1"/>
                <a:t>Isidoor</a:t>
              </a:r>
              <a:r>
                <a:rPr lang="fr-FR" sz="2400" dirty="0"/>
                <a:t> application Social</a:t>
              </a:r>
              <a:endParaRPr sz="2400" dirty="0"/>
            </a:p>
          </p:txBody>
        </p:sp>
        <p:sp>
          <p:nvSpPr>
            <p:cNvPr id="536" name="Shape 536"/>
            <p:cNvSpPr/>
            <p:nvPr/>
          </p:nvSpPr>
          <p:spPr>
            <a:xfrm rot="5400000">
              <a:off x="23886" y="6609453"/>
              <a:ext cx="919194" cy="756396"/>
            </a:xfrm>
            <a:prstGeom prst="roundRect">
              <a:avLst>
                <a:gd name="adj" fmla="val 7149"/>
              </a:avLst>
            </a:prstGeom>
            <a:solidFill>
              <a:srgbClr val="114A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1047308" y="6406921"/>
              <a:ext cx="7888157" cy="14085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 defTabSz="635634">
                <a:defRPr sz="1848">
                  <a:solidFill>
                    <a:srgbClr val="4A5E6C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r>
                <a:rPr lang="fr-FR" sz="2800" b="1" dirty="0"/>
                <a:t>Prévoir les modalités d’exercice des droits des personnes </a:t>
              </a:r>
              <a:r>
                <a:rPr lang="fr-FR" sz="2400" dirty="0"/>
                <a:t>concernées par les traitements identifiés</a:t>
              </a:r>
              <a:br>
                <a:rPr lang="fr-FR" sz="2400" dirty="0"/>
              </a:br>
              <a:r>
                <a:rPr lang="fr-FR" sz="2400" dirty="0"/>
                <a:t>(droit d’accès, de rectification, retrait du consentement…)</a:t>
              </a:r>
              <a:endParaRPr sz="2400" dirty="0"/>
            </a:p>
          </p:txBody>
        </p:sp>
        <p:sp>
          <p:nvSpPr>
            <p:cNvPr id="538" name="Shape 538"/>
            <p:cNvSpPr/>
            <p:nvPr/>
          </p:nvSpPr>
          <p:spPr>
            <a:xfrm>
              <a:off x="85213" y="-318863"/>
              <a:ext cx="664973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dirty="0"/>
                <a:t>01</a:t>
              </a:r>
            </a:p>
          </p:txBody>
        </p:sp>
        <p:sp>
          <p:nvSpPr>
            <p:cNvPr id="539" name="Shape 539"/>
            <p:cNvSpPr/>
            <p:nvPr/>
          </p:nvSpPr>
          <p:spPr>
            <a:xfrm>
              <a:off x="25920" y="1202895"/>
              <a:ext cx="709169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dirty="0"/>
                <a:t>02</a:t>
              </a:r>
            </a:p>
          </p:txBody>
        </p:sp>
        <p:sp>
          <p:nvSpPr>
            <p:cNvPr id="540" name="Shape 540"/>
            <p:cNvSpPr/>
            <p:nvPr/>
          </p:nvSpPr>
          <p:spPr>
            <a:xfrm>
              <a:off x="79006" y="2617234"/>
              <a:ext cx="706629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dirty="0"/>
                <a:t>03</a:t>
              </a:r>
            </a:p>
          </p:txBody>
        </p:sp>
        <p:sp>
          <p:nvSpPr>
            <p:cNvPr id="541" name="Shape 541"/>
            <p:cNvSpPr/>
            <p:nvPr/>
          </p:nvSpPr>
          <p:spPr>
            <a:xfrm>
              <a:off x="102365" y="3956837"/>
              <a:ext cx="709677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dirty="0"/>
                <a:t>04</a:t>
              </a:r>
            </a:p>
          </p:txBody>
        </p:sp>
        <p:sp>
          <p:nvSpPr>
            <p:cNvPr id="542" name="Shape 542"/>
            <p:cNvSpPr/>
            <p:nvPr/>
          </p:nvSpPr>
          <p:spPr>
            <a:xfrm>
              <a:off x="103381" y="5239002"/>
              <a:ext cx="707645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t>05</a:t>
              </a:r>
            </a:p>
          </p:txBody>
        </p:sp>
        <p:sp>
          <p:nvSpPr>
            <p:cNvPr id="543" name="Shape 543"/>
            <p:cNvSpPr/>
            <p:nvPr/>
          </p:nvSpPr>
          <p:spPr>
            <a:xfrm>
              <a:off x="102365" y="6595241"/>
              <a:ext cx="734569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dirty="0"/>
                <a:t>06</a:t>
              </a:r>
            </a:p>
          </p:txBody>
        </p:sp>
      </p:grpSp>
      <p:grpSp>
        <p:nvGrpSpPr>
          <p:cNvPr id="576" name="Group 576"/>
          <p:cNvGrpSpPr/>
          <p:nvPr/>
        </p:nvGrpSpPr>
        <p:grpSpPr>
          <a:xfrm>
            <a:off x="-57733" y="3982663"/>
            <a:ext cx="8886761" cy="9782552"/>
            <a:chOff x="0" y="0"/>
            <a:chExt cx="8886760" cy="9782551"/>
          </a:xfrm>
        </p:grpSpPr>
        <p:sp>
          <p:nvSpPr>
            <p:cNvPr id="545" name="Shape 545"/>
            <p:cNvSpPr/>
            <p:nvPr/>
          </p:nvSpPr>
          <p:spPr>
            <a:xfrm flipH="1">
              <a:off x="8003179" y="2483463"/>
              <a:ext cx="883582" cy="142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" y="319"/>
                  </a:moveTo>
                  <a:lnTo>
                    <a:pt x="12398" y="10710"/>
                  </a:lnTo>
                  <a:lnTo>
                    <a:pt x="0" y="21379"/>
                  </a:lnTo>
                  <a:lnTo>
                    <a:pt x="8779" y="21600"/>
                  </a:lnTo>
                  <a:lnTo>
                    <a:pt x="21600" y="10739"/>
                  </a:lnTo>
                  <a:lnTo>
                    <a:pt x="8786" y="0"/>
                  </a:lnTo>
                  <a:lnTo>
                    <a:pt x="72" y="319"/>
                  </a:lnTo>
                  <a:close/>
                </a:path>
              </a:pathLst>
            </a:custGeom>
            <a:solidFill>
              <a:srgbClr val="A2EA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 flipH="1">
              <a:off x="3054658" y="765665"/>
              <a:ext cx="1991698" cy="189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52" y="21600"/>
                  </a:moveTo>
                  <a:lnTo>
                    <a:pt x="21600" y="0"/>
                  </a:lnTo>
                  <a:lnTo>
                    <a:pt x="10127" y="9"/>
                  </a:lnTo>
                  <a:lnTo>
                    <a:pt x="0" y="13673"/>
                  </a:lnTo>
                  <a:lnTo>
                    <a:pt x="5952" y="21600"/>
                  </a:lnTo>
                  <a:close/>
                </a:path>
              </a:pathLst>
            </a:custGeom>
            <a:solidFill>
              <a:srgbClr val="809D2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 flipH="1">
              <a:off x="3006044" y="1282953"/>
              <a:ext cx="2032646" cy="188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76" y="21600"/>
                  </a:moveTo>
                  <a:lnTo>
                    <a:pt x="21600" y="21600"/>
                  </a:lnTo>
                  <a:lnTo>
                    <a:pt x="5791" y="0"/>
                  </a:lnTo>
                  <a:lnTo>
                    <a:pt x="0" y="8040"/>
                  </a:lnTo>
                  <a:lnTo>
                    <a:pt x="9776" y="21600"/>
                  </a:lnTo>
                  <a:close/>
                </a:path>
              </a:pathLst>
            </a:custGeom>
            <a:solidFill>
              <a:srgbClr val="809D2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48" name="Shape 548"/>
            <p:cNvSpPr/>
            <p:nvPr/>
          </p:nvSpPr>
          <p:spPr>
            <a:xfrm flipH="1">
              <a:off x="1643101" y="1279551"/>
              <a:ext cx="3426293" cy="138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41"/>
                  </a:moveTo>
                  <a:lnTo>
                    <a:pt x="3467" y="0"/>
                  </a:lnTo>
                  <a:lnTo>
                    <a:pt x="21418" y="0"/>
                  </a:lnTo>
                  <a:lnTo>
                    <a:pt x="18030" y="10400"/>
                  </a:lnTo>
                  <a:lnTo>
                    <a:pt x="21600" y="21600"/>
                  </a:lnTo>
                  <a:lnTo>
                    <a:pt x="3583" y="21600"/>
                  </a:lnTo>
                  <a:lnTo>
                    <a:pt x="0" y="10941"/>
                  </a:lnTo>
                  <a:close/>
                </a:path>
              </a:pathLst>
            </a:custGeom>
            <a:solidFill>
              <a:srgbClr val="809D2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49" name="Shape 549"/>
            <p:cNvSpPr/>
            <p:nvPr/>
          </p:nvSpPr>
          <p:spPr>
            <a:xfrm rot="21540546" flipH="1">
              <a:off x="2744299" y="386089"/>
              <a:ext cx="1314844" cy="30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613" y="0"/>
                  </a:lnTo>
                  <a:lnTo>
                    <a:pt x="21600" y="393"/>
                  </a:lnTo>
                  <a:lnTo>
                    <a:pt x="17742" y="2082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09D2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50" name="Shape 550"/>
            <p:cNvSpPr/>
            <p:nvPr/>
          </p:nvSpPr>
          <p:spPr>
            <a:xfrm rot="21499239" flipH="1">
              <a:off x="2469571" y="19199"/>
              <a:ext cx="1314844" cy="30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613" y="0"/>
                  </a:lnTo>
                  <a:lnTo>
                    <a:pt x="21600" y="393"/>
                  </a:lnTo>
                  <a:lnTo>
                    <a:pt x="17742" y="2082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1F1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51" name="Shape 551"/>
            <p:cNvSpPr/>
            <p:nvPr/>
          </p:nvSpPr>
          <p:spPr>
            <a:xfrm>
              <a:off x="4186633" y="1622612"/>
              <a:ext cx="664973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t>01</a:t>
              </a:r>
            </a:p>
          </p:txBody>
        </p:sp>
        <p:sp>
          <p:nvSpPr>
            <p:cNvPr id="552" name="Shape 552"/>
            <p:cNvSpPr/>
            <p:nvPr/>
          </p:nvSpPr>
          <p:spPr>
            <a:xfrm flipH="1">
              <a:off x="6987461" y="2492183"/>
              <a:ext cx="1224779" cy="1413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4"/>
                  </a:moveTo>
                  <a:lnTo>
                    <a:pt x="9654" y="10945"/>
                  </a:lnTo>
                  <a:lnTo>
                    <a:pt x="78" y="21600"/>
                  </a:lnTo>
                  <a:lnTo>
                    <a:pt x="12423" y="21600"/>
                  </a:lnTo>
                  <a:lnTo>
                    <a:pt x="21600" y="10768"/>
                  </a:lnTo>
                  <a:lnTo>
                    <a:pt x="12298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8CCBC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53" name="Shape 553"/>
            <p:cNvSpPr/>
            <p:nvPr/>
          </p:nvSpPr>
          <p:spPr>
            <a:xfrm>
              <a:off x="4193692" y="2504371"/>
              <a:ext cx="3067926" cy="1388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008"/>
                  </a:moveTo>
                  <a:lnTo>
                    <a:pt x="3665" y="106"/>
                  </a:lnTo>
                  <a:lnTo>
                    <a:pt x="21523" y="0"/>
                  </a:lnTo>
                  <a:lnTo>
                    <a:pt x="17740" y="10563"/>
                  </a:lnTo>
                  <a:lnTo>
                    <a:pt x="21600" y="21539"/>
                  </a:lnTo>
                  <a:lnTo>
                    <a:pt x="3657" y="21600"/>
                  </a:lnTo>
                  <a:lnTo>
                    <a:pt x="0" y="11008"/>
                  </a:lnTo>
                  <a:close/>
                </a:path>
              </a:pathLst>
            </a:custGeom>
            <a:solidFill>
              <a:srgbClr val="3A9A87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54" name="Shape 554"/>
            <p:cNvSpPr/>
            <p:nvPr/>
          </p:nvSpPr>
          <p:spPr>
            <a:xfrm>
              <a:off x="4175534" y="2521229"/>
              <a:ext cx="2032646" cy="188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76" y="21600"/>
                  </a:moveTo>
                  <a:lnTo>
                    <a:pt x="21600" y="21600"/>
                  </a:lnTo>
                  <a:lnTo>
                    <a:pt x="5791" y="0"/>
                  </a:lnTo>
                  <a:lnTo>
                    <a:pt x="0" y="8040"/>
                  </a:lnTo>
                  <a:lnTo>
                    <a:pt x="9776" y="21600"/>
                  </a:lnTo>
                  <a:close/>
                </a:path>
              </a:pathLst>
            </a:custGeom>
            <a:solidFill>
              <a:srgbClr val="3A9A87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55" name="Shape 555"/>
            <p:cNvSpPr/>
            <p:nvPr/>
          </p:nvSpPr>
          <p:spPr>
            <a:xfrm>
              <a:off x="4170926" y="2012760"/>
              <a:ext cx="1991699" cy="189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52" y="21600"/>
                  </a:moveTo>
                  <a:lnTo>
                    <a:pt x="21600" y="0"/>
                  </a:lnTo>
                  <a:lnTo>
                    <a:pt x="10127" y="9"/>
                  </a:lnTo>
                  <a:lnTo>
                    <a:pt x="0" y="13673"/>
                  </a:lnTo>
                  <a:lnTo>
                    <a:pt x="5952" y="21600"/>
                  </a:lnTo>
                  <a:close/>
                </a:path>
              </a:pathLst>
            </a:custGeom>
            <a:solidFill>
              <a:srgbClr val="3A9A87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56" name="Shape 556"/>
            <p:cNvSpPr/>
            <p:nvPr/>
          </p:nvSpPr>
          <p:spPr>
            <a:xfrm>
              <a:off x="4344609" y="2861255"/>
              <a:ext cx="709169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rPr dirty="0"/>
                <a:t>02</a:t>
              </a:r>
            </a:p>
          </p:txBody>
        </p:sp>
        <p:sp>
          <p:nvSpPr>
            <p:cNvPr id="557" name="Shape 557"/>
            <p:cNvSpPr/>
            <p:nvPr/>
          </p:nvSpPr>
          <p:spPr>
            <a:xfrm flipH="1">
              <a:off x="3054658" y="3239341"/>
              <a:ext cx="1991698" cy="189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52" y="21600"/>
                  </a:moveTo>
                  <a:lnTo>
                    <a:pt x="21600" y="0"/>
                  </a:lnTo>
                  <a:lnTo>
                    <a:pt x="10127" y="9"/>
                  </a:lnTo>
                  <a:lnTo>
                    <a:pt x="0" y="13673"/>
                  </a:lnTo>
                  <a:lnTo>
                    <a:pt x="5952" y="21600"/>
                  </a:lnTo>
                  <a:close/>
                </a:path>
              </a:pathLst>
            </a:custGeom>
            <a:solidFill>
              <a:srgbClr val="FBBE48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58" name="Shape 558"/>
            <p:cNvSpPr/>
            <p:nvPr/>
          </p:nvSpPr>
          <p:spPr>
            <a:xfrm flipH="1">
              <a:off x="3006044" y="3756629"/>
              <a:ext cx="2032646" cy="188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76" y="21600"/>
                  </a:moveTo>
                  <a:lnTo>
                    <a:pt x="21600" y="21600"/>
                  </a:lnTo>
                  <a:lnTo>
                    <a:pt x="5791" y="0"/>
                  </a:lnTo>
                  <a:lnTo>
                    <a:pt x="0" y="8040"/>
                  </a:lnTo>
                  <a:lnTo>
                    <a:pt x="9776" y="21600"/>
                  </a:lnTo>
                  <a:close/>
                </a:path>
              </a:pathLst>
            </a:custGeom>
            <a:solidFill>
              <a:srgbClr val="FBBE48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59" name="Shape 559"/>
            <p:cNvSpPr/>
            <p:nvPr/>
          </p:nvSpPr>
          <p:spPr>
            <a:xfrm flipH="1">
              <a:off x="1643101" y="3753227"/>
              <a:ext cx="3426293" cy="138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41"/>
                  </a:moveTo>
                  <a:lnTo>
                    <a:pt x="3467" y="0"/>
                  </a:lnTo>
                  <a:lnTo>
                    <a:pt x="21418" y="0"/>
                  </a:lnTo>
                  <a:lnTo>
                    <a:pt x="18030" y="10400"/>
                  </a:lnTo>
                  <a:lnTo>
                    <a:pt x="21600" y="21600"/>
                  </a:lnTo>
                  <a:lnTo>
                    <a:pt x="3583" y="21600"/>
                  </a:lnTo>
                  <a:lnTo>
                    <a:pt x="0" y="10941"/>
                  </a:lnTo>
                  <a:close/>
                </a:path>
              </a:pathLst>
            </a:custGeom>
            <a:solidFill>
              <a:srgbClr val="FBBE48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60" name="Shape 560"/>
            <p:cNvSpPr/>
            <p:nvPr/>
          </p:nvSpPr>
          <p:spPr>
            <a:xfrm>
              <a:off x="4165805" y="4108838"/>
              <a:ext cx="706629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t>03</a:t>
              </a:r>
            </a:p>
          </p:txBody>
        </p:sp>
        <p:sp>
          <p:nvSpPr>
            <p:cNvPr id="561" name="Shape 561"/>
            <p:cNvSpPr/>
            <p:nvPr/>
          </p:nvSpPr>
          <p:spPr>
            <a:xfrm>
              <a:off x="4205076" y="4966979"/>
              <a:ext cx="3067926" cy="1388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008"/>
                  </a:moveTo>
                  <a:lnTo>
                    <a:pt x="3665" y="106"/>
                  </a:lnTo>
                  <a:lnTo>
                    <a:pt x="21523" y="0"/>
                  </a:lnTo>
                  <a:lnTo>
                    <a:pt x="17740" y="10563"/>
                  </a:lnTo>
                  <a:lnTo>
                    <a:pt x="21600" y="21539"/>
                  </a:lnTo>
                  <a:lnTo>
                    <a:pt x="3657" y="21600"/>
                  </a:lnTo>
                  <a:lnTo>
                    <a:pt x="0" y="11008"/>
                  </a:lnTo>
                  <a:close/>
                </a:path>
              </a:pathLst>
            </a:custGeom>
            <a:solidFill>
              <a:srgbClr val="CD321B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62" name="Shape 562"/>
            <p:cNvSpPr/>
            <p:nvPr/>
          </p:nvSpPr>
          <p:spPr>
            <a:xfrm>
              <a:off x="4186916" y="4983836"/>
              <a:ext cx="2032646" cy="188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76" y="21600"/>
                  </a:moveTo>
                  <a:lnTo>
                    <a:pt x="21600" y="21600"/>
                  </a:lnTo>
                  <a:lnTo>
                    <a:pt x="5791" y="0"/>
                  </a:lnTo>
                  <a:lnTo>
                    <a:pt x="0" y="8040"/>
                  </a:lnTo>
                  <a:lnTo>
                    <a:pt x="9776" y="21600"/>
                  </a:lnTo>
                  <a:close/>
                </a:path>
              </a:pathLst>
            </a:custGeom>
            <a:solidFill>
              <a:srgbClr val="CD321B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63" name="Shape 563"/>
            <p:cNvSpPr/>
            <p:nvPr/>
          </p:nvSpPr>
          <p:spPr>
            <a:xfrm>
              <a:off x="4182309" y="4475368"/>
              <a:ext cx="1991698" cy="189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52" y="21600"/>
                  </a:moveTo>
                  <a:lnTo>
                    <a:pt x="21600" y="0"/>
                  </a:lnTo>
                  <a:lnTo>
                    <a:pt x="10127" y="9"/>
                  </a:lnTo>
                  <a:lnTo>
                    <a:pt x="0" y="13673"/>
                  </a:lnTo>
                  <a:lnTo>
                    <a:pt x="5952" y="21600"/>
                  </a:lnTo>
                  <a:close/>
                </a:path>
              </a:pathLst>
            </a:custGeom>
            <a:solidFill>
              <a:srgbClr val="CD321B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4344355" y="5311843"/>
              <a:ext cx="709677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t>04</a:t>
              </a:r>
            </a:p>
          </p:txBody>
        </p:sp>
        <p:sp>
          <p:nvSpPr>
            <p:cNvPr id="565" name="Shape 565"/>
            <p:cNvSpPr/>
            <p:nvPr/>
          </p:nvSpPr>
          <p:spPr>
            <a:xfrm flipH="1">
              <a:off x="3054658" y="5713226"/>
              <a:ext cx="1991698" cy="189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52" y="21600"/>
                  </a:moveTo>
                  <a:lnTo>
                    <a:pt x="21600" y="0"/>
                  </a:lnTo>
                  <a:lnTo>
                    <a:pt x="10127" y="9"/>
                  </a:lnTo>
                  <a:lnTo>
                    <a:pt x="0" y="13673"/>
                  </a:lnTo>
                  <a:lnTo>
                    <a:pt x="5952" y="21600"/>
                  </a:lnTo>
                  <a:close/>
                </a:path>
              </a:pathLst>
            </a:custGeom>
            <a:solidFill>
              <a:srgbClr val="4A5E6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66" name="Shape 566"/>
            <p:cNvSpPr/>
            <p:nvPr/>
          </p:nvSpPr>
          <p:spPr>
            <a:xfrm flipH="1">
              <a:off x="3006044" y="6230513"/>
              <a:ext cx="2032646" cy="188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76" y="21600"/>
                  </a:moveTo>
                  <a:lnTo>
                    <a:pt x="21600" y="21600"/>
                  </a:lnTo>
                  <a:lnTo>
                    <a:pt x="5791" y="0"/>
                  </a:lnTo>
                  <a:lnTo>
                    <a:pt x="0" y="8040"/>
                  </a:lnTo>
                  <a:lnTo>
                    <a:pt x="9776" y="21600"/>
                  </a:lnTo>
                  <a:close/>
                </a:path>
              </a:pathLst>
            </a:custGeom>
            <a:solidFill>
              <a:srgbClr val="4A5E6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67" name="Shape 567"/>
            <p:cNvSpPr/>
            <p:nvPr/>
          </p:nvSpPr>
          <p:spPr>
            <a:xfrm flipH="1">
              <a:off x="1643101" y="6227112"/>
              <a:ext cx="3426293" cy="138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41"/>
                  </a:moveTo>
                  <a:lnTo>
                    <a:pt x="3467" y="0"/>
                  </a:lnTo>
                  <a:lnTo>
                    <a:pt x="21418" y="0"/>
                  </a:lnTo>
                  <a:lnTo>
                    <a:pt x="18030" y="10400"/>
                  </a:lnTo>
                  <a:lnTo>
                    <a:pt x="21600" y="21600"/>
                  </a:lnTo>
                  <a:lnTo>
                    <a:pt x="3583" y="21600"/>
                  </a:lnTo>
                  <a:lnTo>
                    <a:pt x="0" y="10941"/>
                  </a:lnTo>
                  <a:close/>
                </a:path>
              </a:pathLst>
            </a:custGeom>
            <a:solidFill>
              <a:srgbClr val="4A5E6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68" name="Shape 568"/>
            <p:cNvSpPr/>
            <p:nvPr/>
          </p:nvSpPr>
          <p:spPr>
            <a:xfrm>
              <a:off x="691115" y="6216131"/>
              <a:ext cx="1224779" cy="141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4"/>
                  </a:moveTo>
                  <a:lnTo>
                    <a:pt x="9654" y="10945"/>
                  </a:lnTo>
                  <a:lnTo>
                    <a:pt x="78" y="21600"/>
                  </a:lnTo>
                  <a:lnTo>
                    <a:pt x="12423" y="21600"/>
                  </a:lnTo>
                  <a:lnTo>
                    <a:pt x="21600" y="10768"/>
                  </a:lnTo>
                  <a:lnTo>
                    <a:pt x="12298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A4AE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69" name="Shape 569"/>
            <p:cNvSpPr/>
            <p:nvPr/>
          </p:nvSpPr>
          <p:spPr>
            <a:xfrm>
              <a:off x="0" y="6209774"/>
              <a:ext cx="883581" cy="142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" y="319"/>
                  </a:moveTo>
                  <a:lnTo>
                    <a:pt x="12398" y="10710"/>
                  </a:lnTo>
                  <a:lnTo>
                    <a:pt x="0" y="21379"/>
                  </a:lnTo>
                  <a:lnTo>
                    <a:pt x="8779" y="21600"/>
                  </a:lnTo>
                  <a:lnTo>
                    <a:pt x="21600" y="10739"/>
                  </a:lnTo>
                  <a:lnTo>
                    <a:pt x="8786" y="0"/>
                  </a:lnTo>
                  <a:lnTo>
                    <a:pt x="72" y="319"/>
                  </a:lnTo>
                  <a:close/>
                </a:path>
              </a:pathLst>
            </a:custGeom>
            <a:solidFill>
              <a:srgbClr val="CAD7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70" name="Shape 570"/>
            <p:cNvSpPr/>
            <p:nvPr/>
          </p:nvSpPr>
          <p:spPr>
            <a:xfrm>
              <a:off x="4165297" y="6563124"/>
              <a:ext cx="707645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t>05</a:t>
              </a:r>
            </a:p>
          </p:txBody>
        </p:sp>
        <p:sp>
          <p:nvSpPr>
            <p:cNvPr id="571" name="Shape 571"/>
            <p:cNvSpPr/>
            <p:nvPr/>
          </p:nvSpPr>
          <p:spPr>
            <a:xfrm>
              <a:off x="4216460" y="7452682"/>
              <a:ext cx="3067926" cy="1388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008"/>
                  </a:moveTo>
                  <a:lnTo>
                    <a:pt x="3665" y="106"/>
                  </a:lnTo>
                  <a:lnTo>
                    <a:pt x="21523" y="0"/>
                  </a:lnTo>
                  <a:lnTo>
                    <a:pt x="17740" y="10563"/>
                  </a:lnTo>
                  <a:lnTo>
                    <a:pt x="21600" y="21539"/>
                  </a:lnTo>
                  <a:lnTo>
                    <a:pt x="3657" y="21600"/>
                  </a:lnTo>
                  <a:lnTo>
                    <a:pt x="0" y="11008"/>
                  </a:lnTo>
                  <a:close/>
                </a:path>
              </a:pathLst>
            </a:custGeom>
            <a:solidFill>
              <a:srgbClr val="114A7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4198300" y="7469540"/>
              <a:ext cx="2032646" cy="188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76" y="21600"/>
                  </a:moveTo>
                  <a:lnTo>
                    <a:pt x="21600" y="21600"/>
                  </a:lnTo>
                  <a:lnTo>
                    <a:pt x="5791" y="0"/>
                  </a:lnTo>
                  <a:lnTo>
                    <a:pt x="0" y="8040"/>
                  </a:lnTo>
                  <a:lnTo>
                    <a:pt x="9776" y="21600"/>
                  </a:lnTo>
                  <a:close/>
                </a:path>
              </a:pathLst>
            </a:custGeom>
            <a:solidFill>
              <a:srgbClr val="114A7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>
              <a:off x="4193692" y="6961072"/>
              <a:ext cx="1991699" cy="189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52" y="21600"/>
                  </a:moveTo>
                  <a:lnTo>
                    <a:pt x="21600" y="0"/>
                  </a:lnTo>
                  <a:lnTo>
                    <a:pt x="10127" y="9"/>
                  </a:lnTo>
                  <a:lnTo>
                    <a:pt x="0" y="13673"/>
                  </a:lnTo>
                  <a:lnTo>
                    <a:pt x="5952" y="21600"/>
                  </a:lnTo>
                  <a:close/>
                </a:path>
              </a:pathLst>
            </a:custGeom>
            <a:solidFill>
              <a:srgbClr val="114A7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  <p:sp>
          <p:nvSpPr>
            <p:cNvPr id="574" name="Shape 574"/>
            <p:cNvSpPr/>
            <p:nvPr/>
          </p:nvSpPr>
          <p:spPr>
            <a:xfrm>
              <a:off x="4331909" y="7797546"/>
              <a:ext cx="734569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r>
                <a:t>06</a:t>
              </a:r>
            </a:p>
          </p:txBody>
        </p:sp>
        <p:sp>
          <p:nvSpPr>
            <p:cNvPr id="575" name="Shape 575"/>
            <p:cNvSpPr/>
            <p:nvPr/>
          </p:nvSpPr>
          <p:spPr>
            <a:xfrm rot="10740546" flipH="1">
              <a:off x="5171361" y="9461872"/>
              <a:ext cx="1314844" cy="30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613" y="0"/>
                  </a:lnTo>
                  <a:lnTo>
                    <a:pt x="21600" y="393"/>
                  </a:lnTo>
                  <a:lnTo>
                    <a:pt x="17742" y="2082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15F81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dirty="0">
                <a:latin typeface="Raleway Light" panose="020B0403030101060003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2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" grpId="2" animBg="1" advAuto="0"/>
      <p:bldP spid="576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475</Words>
  <Application>Microsoft Office PowerPoint</Application>
  <PresentationFormat>Personnalisé</PresentationFormat>
  <Paragraphs>157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Cambria</vt:lpstr>
      <vt:lpstr>Raleway SemiBold</vt:lpstr>
      <vt:lpstr>Raleway Light</vt:lpstr>
      <vt:lpstr>Raleway</vt:lpstr>
      <vt:lpstr>Helvetica Neue</vt:lpstr>
      <vt:lpstr>Balthazar</vt:lpstr>
      <vt:lpstr>FontAwesome</vt:lpstr>
      <vt:lpstr>Arial</vt:lpstr>
      <vt:lpstr>Helvetica Light</vt:lpstr>
      <vt:lpstr>Roboto Condensed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pccat</dc:creator>
  <cp:lastModifiedBy>Catherine Guinoiseau</cp:lastModifiedBy>
  <cp:revision>64</cp:revision>
  <dcterms:modified xsi:type="dcterms:W3CDTF">2019-03-18T16:43:19Z</dcterms:modified>
</cp:coreProperties>
</file>